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4"/>
  </p:notesMasterIdLst>
  <p:handoutMasterIdLst>
    <p:handoutMasterId r:id="rId25"/>
  </p:handoutMasterIdLst>
  <p:sldIdLst>
    <p:sldId id="447" r:id="rId7"/>
    <p:sldId id="339" r:id="rId8"/>
    <p:sldId id="452" r:id="rId9"/>
    <p:sldId id="419" r:id="rId10"/>
    <p:sldId id="454" r:id="rId11"/>
    <p:sldId id="466" r:id="rId12"/>
    <p:sldId id="465" r:id="rId13"/>
    <p:sldId id="467" r:id="rId14"/>
    <p:sldId id="460" r:id="rId15"/>
    <p:sldId id="456" r:id="rId16"/>
    <p:sldId id="457" r:id="rId17"/>
    <p:sldId id="458" r:id="rId18"/>
    <p:sldId id="459" r:id="rId19"/>
    <p:sldId id="468" r:id="rId20"/>
    <p:sldId id="462" r:id="rId21"/>
    <p:sldId id="463" r:id="rId22"/>
    <p:sldId id="450" r:id="rId2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00"/>
    <a:srgbClr val="0091BD"/>
    <a:srgbClr val="323E48"/>
    <a:srgbClr val="FF6900"/>
    <a:srgbClr val="00C1DE"/>
    <a:srgbClr val="7F7F7F"/>
    <a:srgbClr val="333E48"/>
    <a:srgbClr val="FF6B00"/>
    <a:srgbClr val="E5ECEB"/>
    <a:srgbClr val="95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6A1F6-1456-4043-A1DE-4CB2120F08D0}" v="13" dt="2025-03-28T09:41:06.10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5" autoAdjust="0"/>
    <p:restoredTop sz="75251" autoAdjust="0"/>
  </p:normalViewPr>
  <p:slideViewPr>
    <p:cSldViewPr snapToGrid="0">
      <p:cViewPr varScale="1">
        <p:scale>
          <a:sx n="68" d="100"/>
          <a:sy n="68" d="100"/>
        </p:scale>
        <p:origin x="1914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reordering, unrolling, and multithreading.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micro-kernel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Quantization reduces precision to INT8,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INT8 matrix multiplication with specific hardware instructions.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SMLA vector instruction delivers peak integer multiply throughput.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Mandatory feature for Armv8.6+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9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Neon, SVE implementations can scale from 128 to 2048 bits, making it more flexible.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Vector length design implementations must be a power of two, ensuring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using SVE can run on different vector widths without modification.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Registers Z0–Z31 are shared with Neon for compatibility.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Predicate Registers (P0–P7) allow fine-grained control over vector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090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extends SVE to operate on matrix tiles, improving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Streaming SVE mode introduces new instructions for optimized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Dedicated ZA matrix storage allows for more efficient tile-based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ZA storage supports row and column accesses, optimizing memory layout.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New SME instructions include outer product operations, transposition, and logical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384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 such as quantization and pruning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details like loop tiling, reordering, and unrolling enhance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architecture features such as SVE, I8MM, and SME enable specialized optimizations.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Multithreading helps maximize core utilization for parallel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7705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KleidiAI</a:t>
            </a:r>
            <a:r>
              <a:rPr lang="en-GB" dirty="0"/>
              <a:t> is an open-source library of optimized micro-kernels for ARM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Designed for integration in C/C++ AI/ML frameworks.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Micro-kernel provides multiple variants with different datatypes like I8MM and SVE.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multithreading for full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code shows efficient weight matrix packing and execution.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959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Linear quantization reduces model size and improves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Network pruning eliminates redundant parameters to speed up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Implementation techniques like loop tiling, reordering, and unrolling optimize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Multi-threading allows leveraging CPU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CPU SIMD technologies like Neon, SVE, I8MM, and SME provide specialized hardware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methods with </a:t>
            </a:r>
            <a:r>
              <a:rPr lang="en-GB" dirty="0" err="1"/>
              <a:t>KleidiAI</a:t>
            </a:r>
            <a:r>
              <a:rPr lang="en-GB" dirty="0"/>
              <a:t> yields maximum CPU inference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6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Converts floating point values to a quantized range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Scale factor (S) determines mapping between floating-point and integer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Zero-point (Z) accounts for offset in quantized representation.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Clipping and rounding ensure values remain in the valid range.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Dequantization reverses the process for approximate floating-point recovery.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621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numerical formats: fp32, fp16, bf16, int8, and int4.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Lower bit-widths reduce memory and computational cost.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Trade-off: reduced numerical precision for efficiency gains.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bfloat16 (bf16) has a higher dynamic range than fp16, preventing overflow errors.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Integer representations optimize performance in low-precision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5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Removes redundant neurons, weights, or activations to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Unstructured sparsity minimizes accuracy loss while reducing compute.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Iterative magnitude pruning: gradually removing the lowest-magnitude weights.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ensures the network maintains performance after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pruning strategies: neuron pruning vs. connection pruning.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628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Improves memory access patterns in matrix multiplication.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Standard naive matrix multiplication follows an inefficient access pattern.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Row-major storage affects how data is accessed in memory.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Reordering loops (</a:t>
            </a:r>
            <a:r>
              <a:rPr lang="en-GB" dirty="0" err="1"/>
              <a:t>ijk</a:t>
            </a:r>
            <a:r>
              <a:rPr lang="en-GB" dirty="0"/>
              <a:t> → </a:t>
            </a:r>
            <a:r>
              <a:rPr lang="en-GB" dirty="0" err="1"/>
              <a:t>ikj</a:t>
            </a:r>
            <a:r>
              <a:rPr lang="en-GB" dirty="0"/>
              <a:t>) improves data locality and reduces cache misses.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Significant speed-up in large matrix multiplications.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706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but memory-bound.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DRAM access is slow compared to on-chip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Tiling partitions matrices into smaller blocks to fit within cache.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Reusing data in cache improves efficiency and reduces DRAM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Results in higher ops/memory access ratio and improved inference speed.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78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multiplications introduce branching overhead due to loop evaluations.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Unrolling loops reduces branching overhead, improving execution speed.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better instruction scheduling by exposing more independent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Reduces branch misprediction penalties, minimizing performance stalls.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 shows unrolling by a factor of four, processing multiple iterations in one step.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12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is highly parallelizable and benefits from multi-core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Multithreading allows different parts of the matrix to be processed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 and Cloud processors support simultaneous multithreading (SMT) for increased parallelism.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OpenMP is a common tool for parallelizing loops efficiently.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Code example illustrates how to parallelize the outer loop using OpenMP.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38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(Single Instruction Multiple Data) executes the same operation on multiple elements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Neon is ARM’s SIMD implementation for vectorized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Scalable Vector Extension (SVE) improves vectorization by supporting variable-length registers.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I8MM accelerates integer matrix multiplication, useful for quantized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SME (Scalable Matrix Extension) builds on Neon and SVE for 2D vectorization.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350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hyperlink" Target="https://developer.arm.com/documentation/ddi0602/2024-12/SIMD-FP-Instructions/SMMLA--vector---Signed-8-bit-integer-matrix-multiply-accumulate--vector--?lang=en#V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developer.arm.com/documentation/ddi0602/2024-12/SIMD-FP-Instructions/SMMLA--vector---Signed-8-bit-integer-matrix-multiply-accumulate--vector--?lang=en#Vn__2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developer.arm.com/documentation/ddi0602/2024-12/SIMD-FP-Instructions/SMMLA--vector---Signed-8-bit-integer-matrix-multiply-accumulate--vector--?lang=en#Vd__3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52.png"/><Relationship Id="rId9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lab.arm.com/kleidi/kleidiai" TargetMode="Externa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Optimization </a:t>
            </a:r>
            <a:r>
              <a:rPr lang="en-GB" dirty="0"/>
              <a:t>for CPU Inference </a:t>
            </a:r>
            <a:r>
              <a:rPr lang="en-US" dirty="0"/>
              <a:t>(Chapter 4)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Arm’s SIMD Capabilities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947CD77-9C24-FE95-B7F0-0A6EBE67A9C8}"/>
              </a:ext>
            </a:extLst>
          </p:cNvPr>
          <p:cNvSpPr txBox="1">
            <a:spLocks/>
          </p:cNvSpPr>
          <p:nvPr/>
        </p:nvSpPr>
        <p:spPr>
          <a:xfrm>
            <a:off x="398145" y="1074173"/>
            <a:ext cx="10886618" cy="53076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instruction multiple data (SIMD)</a:t>
            </a:r>
          </a:p>
          <a:p>
            <a:pPr lvl="1">
              <a:spcBef>
                <a:spcPts val="600"/>
              </a:spcBef>
            </a:pPr>
            <a:r>
              <a:rPr lang="en-GB" sz="1600" dirty="0"/>
              <a:t>Performs the same operation on multiple data elements concurrently</a:t>
            </a:r>
          </a:p>
          <a:p>
            <a:pPr lvl="1">
              <a:spcBef>
                <a:spcPts val="600"/>
              </a:spcBef>
            </a:pPr>
            <a:r>
              <a:rPr lang="en-GB" sz="1600" dirty="0"/>
              <a:t>Increases throughput for matrix multiplication </a:t>
            </a:r>
          </a:p>
          <a:p>
            <a:pPr lvl="1">
              <a:spcBef>
                <a:spcPts val="600"/>
              </a:spcBef>
            </a:pPr>
            <a:r>
              <a:rPr lang="en-GB" sz="1600" dirty="0"/>
              <a:t>Arm’s advanced implementation of SIMD instructions is the Neon feature. </a:t>
            </a:r>
          </a:p>
          <a:p>
            <a:pPr lvl="1"/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9933A-1656-577E-69FD-BE14D89B6F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0" t="2215" r="2288" b="5641"/>
          <a:stretch/>
        </p:blipFill>
        <p:spPr>
          <a:xfrm>
            <a:off x="1475196" y="2674837"/>
            <a:ext cx="8684863" cy="1832149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5ED1419-DB79-CDFF-F34D-4B62F8185D77}"/>
              </a:ext>
            </a:extLst>
          </p:cNvPr>
          <p:cNvSpPr txBox="1">
            <a:spLocks/>
          </p:cNvSpPr>
          <p:nvPr/>
        </p:nvSpPr>
        <p:spPr>
          <a:xfrm>
            <a:off x="410177" y="4506987"/>
            <a:ext cx="443913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Arm advanced SIMD features: </a:t>
            </a:r>
          </a:p>
          <a:p>
            <a:pPr lvl="1"/>
            <a:r>
              <a:rPr lang="en-GB" sz="1600" dirty="0"/>
              <a:t>Scalable Vector Extension</a:t>
            </a:r>
          </a:p>
          <a:p>
            <a:pPr lvl="2"/>
            <a:r>
              <a:rPr lang="en-GB" sz="1400" dirty="0"/>
              <a:t>Increased vectorization and enhanced throughput. </a:t>
            </a:r>
          </a:p>
          <a:p>
            <a:pPr lvl="2"/>
            <a:r>
              <a:rPr lang="en-GB" sz="1400" dirty="0"/>
              <a:t>Introduces vector-length agnostic approach. </a:t>
            </a:r>
            <a:endParaRPr lang="en-US" sz="1600" dirty="0"/>
          </a:p>
          <a:p>
            <a:pPr lvl="1"/>
            <a:endParaRPr lang="en-GB" sz="14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2E34EB3-DB2A-36E9-7601-C67A0B2532A5}"/>
              </a:ext>
            </a:extLst>
          </p:cNvPr>
          <p:cNvSpPr txBox="1">
            <a:spLocks/>
          </p:cNvSpPr>
          <p:nvPr/>
        </p:nvSpPr>
        <p:spPr>
          <a:xfrm>
            <a:off x="4269090" y="4821594"/>
            <a:ext cx="3784661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I8MM </a:t>
            </a:r>
          </a:p>
          <a:p>
            <a:pPr lvl="2"/>
            <a:r>
              <a:rPr lang="en-GB" sz="1400" dirty="0"/>
              <a:t>Feature of Arm Processors to accelerate integer matrix multiply. </a:t>
            </a:r>
          </a:p>
          <a:p>
            <a:pPr lvl="2"/>
            <a:r>
              <a:rPr lang="en-GB" sz="1400" dirty="0"/>
              <a:t>Specifically suited for INT8 quantized networks.</a:t>
            </a:r>
          </a:p>
          <a:p>
            <a:pPr lvl="2"/>
            <a:r>
              <a:rPr lang="en-GB" sz="1400" dirty="0"/>
              <a:t>Multiplies 2x8, 8x2 matrix segments to output 2x2 results. </a:t>
            </a:r>
          </a:p>
          <a:p>
            <a:pPr lvl="1"/>
            <a:endParaRPr lang="en-GB" sz="1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8F1EB6C-EEF5-B927-6CE8-33C9BCC93811}"/>
              </a:ext>
            </a:extLst>
          </p:cNvPr>
          <p:cNvSpPr txBox="1">
            <a:spLocks/>
          </p:cNvSpPr>
          <p:nvPr/>
        </p:nvSpPr>
        <p:spPr>
          <a:xfrm>
            <a:off x="7846634" y="4821593"/>
            <a:ext cx="4078062" cy="32976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/>
              <a:t>SME </a:t>
            </a:r>
          </a:p>
          <a:p>
            <a:pPr lvl="2"/>
            <a:r>
              <a:rPr lang="en-GB" sz="1400" dirty="0"/>
              <a:t>Builds on Neon to use 2D vectorization </a:t>
            </a:r>
          </a:p>
          <a:p>
            <a:pPr lvl="2"/>
            <a:r>
              <a:rPr lang="en-GB" sz="1400" dirty="0"/>
              <a:t>Specifically developed for matrix multiply operations. </a:t>
            </a:r>
          </a:p>
          <a:p>
            <a:pPr lvl="2"/>
            <a:r>
              <a:rPr lang="en-GB" sz="1400" dirty="0"/>
              <a:t>Extends SVE concepts by adding dedicated instructions for matrix-based computations.</a:t>
            </a:r>
            <a:endParaRPr lang="en-GB" sz="1600" dirty="0"/>
          </a:p>
          <a:p>
            <a:pPr lvl="1"/>
            <a:endParaRPr lang="en-GB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EBDCEA-BBB3-28A7-F2F9-3A75B2C2E4B8}"/>
              </a:ext>
            </a:extLst>
          </p:cNvPr>
          <p:cNvSpPr txBox="1">
            <a:spLocks/>
          </p:cNvSpPr>
          <p:nvPr/>
        </p:nvSpPr>
        <p:spPr>
          <a:xfrm>
            <a:off x="6160891" y="3898204"/>
            <a:ext cx="3697611" cy="328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b="1" dirty="0"/>
              <a:t>Neon Vector Multiplication </a:t>
            </a:r>
            <a:endParaRPr lang="en-GB" altLang="en-US" dirty="0"/>
          </a:p>
          <a:p>
            <a:pPr marL="780415" lvl="2" indent="0">
              <a:buFontTx/>
              <a:buNone/>
            </a:pPr>
            <a:endParaRPr lang="en-GB" altLang="en-US" dirty="0"/>
          </a:p>
          <a:p>
            <a:pPr lvl="2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I8MM: Accelerated Int8 Matrix Multiplication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688EB-16AE-F996-332C-C9319781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04191"/>
            <a:ext cx="11233150" cy="1911176"/>
          </a:xfrm>
        </p:spPr>
        <p:txBody>
          <a:bodyPr/>
          <a:lstStyle/>
          <a:p>
            <a:r>
              <a:rPr lang="en-US" dirty="0"/>
              <a:t>Quantization can reduce precision to INT8</a:t>
            </a:r>
          </a:p>
          <a:p>
            <a:pPr>
              <a:spcBef>
                <a:spcPts val="1800"/>
              </a:spcBef>
            </a:pPr>
            <a:r>
              <a:rPr lang="en-US" dirty="0"/>
              <a:t>I8MM designed to specifically accelerate INT8 matrix multiplication. </a:t>
            </a:r>
          </a:p>
          <a:p>
            <a:pPr lvl="1">
              <a:spcBef>
                <a:spcPts val="600"/>
              </a:spcBef>
            </a:pPr>
            <a:r>
              <a:rPr lang="en-GB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SMMLA (vector) instruction will deliver a peak integer multiply throughput that is at least as high as can be achieved using two SDOT (vector) instructions</a:t>
            </a:r>
          </a:p>
          <a:p>
            <a:pPr lvl="1">
              <a:spcBef>
                <a:spcPts val="600"/>
              </a:spcBef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Mandatory features of Armv8.6+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2150AB-D818-10E7-F4D6-717756F82910}"/>
              </a:ext>
            </a:extLst>
          </p:cNvPr>
          <p:cNvGrpSpPr/>
          <p:nvPr/>
        </p:nvGrpSpPr>
        <p:grpSpPr>
          <a:xfrm>
            <a:off x="4676233" y="3284589"/>
            <a:ext cx="6955062" cy="3218940"/>
            <a:chOff x="3766458" y="3200368"/>
            <a:chExt cx="6955062" cy="32189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A8A633-D0C4-6952-CBBF-2153D9FA60A7}"/>
                </a:ext>
              </a:extLst>
            </p:cNvPr>
            <p:cNvSpPr/>
            <p:nvPr/>
          </p:nvSpPr>
          <p:spPr>
            <a:xfrm>
              <a:off x="3766458" y="3222172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E0ABAA-B9C4-4790-9701-CEB8F3AAC086}"/>
                </a:ext>
              </a:extLst>
            </p:cNvPr>
            <p:cNvSpPr/>
            <p:nvPr/>
          </p:nvSpPr>
          <p:spPr>
            <a:xfrm>
              <a:off x="4180115" y="3222172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7D6ECA-0E09-2DE9-1212-28E35AF753EE}"/>
                </a:ext>
              </a:extLst>
            </p:cNvPr>
            <p:cNvSpPr/>
            <p:nvPr/>
          </p:nvSpPr>
          <p:spPr>
            <a:xfrm>
              <a:off x="4593772" y="3222171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50C728-EF61-6D74-DCCA-59CAD16485B3}"/>
                </a:ext>
              </a:extLst>
            </p:cNvPr>
            <p:cNvSpPr/>
            <p:nvPr/>
          </p:nvSpPr>
          <p:spPr>
            <a:xfrm>
              <a:off x="5007429" y="3222171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171C0-8D4B-4176-C01F-F521B085F417}"/>
                </a:ext>
              </a:extLst>
            </p:cNvPr>
            <p:cNvSpPr/>
            <p:nvPr/>
          </p:nvSpPr>
          <p:spPr>
            <a:xfrm>
              <a:off x="5421086" y="3222172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514A5BA-2DDB-BCD5-BADB-B454638476EB}"/>
                </a:ext>
              </a:extLst>
            </p:cNvPr>
            <p:cNvSpPr/>
            <p:nvPr/>
          </p:nvSpPr>
          <p:spPr>
            <a:xfrm>
              <a:off x="5834743" y="3222172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5E52F5-91AE-03A2-C8E6-C2447C478623}"/>
                </a:ext>
              </a:extLst>
            </p:cNvPr>
            <p:cNvSpPr/>
            <p:nvPr/>
          </p:nvSpPr>
          <p:spPr>
            <a:xfrm>
              <a:off x="6248400" y="3222171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F1F996-837D-41B3-7903-CDADFB6BA56F}"/>
                </a:ext>
              </a:extLst>
            </p:cNvPr>
            <p:cNvSpPr/>
            <p:nvPr/>
          </p:nvSpPr>
          <p:spPr>
            <a:xfrm>
              <a:off x="6662057" y="3222171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CD6C16-DCE9-144C-E5C9-3E01D1C2B179}"/>
                </a:ext>
              </a:extLst>
            </p:cNvPr>
            <p:cNvSpPr/>
            <p:nvPr/>
          </p:nvSpPr>
          <p:spPr>
            <a:xfrm>
              <a:off x="3766458" y="3571013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F3C326-F558-EAD9-D6B6-A526F5D0EB84}"/>
                </a:ext>
              </a:extLst>
            </p:cNvPr>
            <p:cNvSpPr/>
            <p:nvPr/>
          </p:nvSpPr>
          <p:spPr>
            <a:xfrm>
              <a:off x="4180115" y="3571013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A6E885-4B2E-B2E9-2335-56FD82CDE481}"/>
                </a:ext>
              </a:extLst>
            </p:cNvPr>
            <p:cNvSpPr/>
            <p:nvPr/>
          </p:nvSpPr>
          <p:spPr>
            <a:xfrm>
              <a:off x="4593772" y="3571012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DFEF51-2C55-CEC4-6759-FFD57D3E9444}"/>
                </a:ext>
              </a:extLst>
            </p:cNvPr>
            <p:cNvSpPr/>
            <p:nvPr/>
          </p:nvSpPr>
          <p:spPr>
            <a:xfrm>
              <a:off x="5007429" y="3571012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8CC33E-8F4A-C38E-50AC-93BC71209610}"/>
                </a:ext>
              </a:extLst>
            </p:cNvPr>
            <p:cNvSpPr/>
            <p:nvPr/>
          </p:nvSpPr>
          <p:spPr>
            <a:xfrm>
              <a:off x="5421086" y="3570514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FF3B94-C02B-FFC9-50B0-28BAA94FF50F}"/>
                </a:ext>
              </a:extLst>
            </p:cNvPr>
            <p:cNvSpPr/>
            <p:nvPr/>
          </p:nvSpPr>
          <p:spPr>
            <a:xfrm>
              <a:off x="5834743" y="3570514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E9AA5A-8183-15E8-63BF-0B0708FF4C8B}"/>
                </a:ext>
              </a:extLst>
            </p:cNvPr>
            <p:cNvSpPr/>
            <p:nvPr/>
          </p:nvSpPr>
          <p:spPr>
            <a:xfrm>
              <a:off x="6248400" y="3570513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74D9D3-E5F3-E154-89DD-FB6957FCE357}"/>
                </a:ext>
              </a:extLst>
            </p:cNvPr>
            <p:cNvSpPr/>
            <p:nvPr/>
          </p:nvSpPr>
          <p:spPr>
            <a:xfrm>
              <a:off x="6662057" y="3570513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3FB5A6-AA53-CA80-C319-FF40244932E9}"/>
                </a:ext>
              </a:extLst>
            </p:cNvPr>
            <p:cNvSpPr/>
            <p:nvPr/>
          </p:nvSpPr>
          <p:spPr>
            <a:xfrm rot="5400000">
              <a:off x="7826374" y="3254828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FA5048-8280-DF3E-036A-A4B29A27DADB}"/>
                </a:ext>
              </a:extLst>
            </p:cNvPr>
            <p:cNvSpPr/>
            <p:nvPr/>
          </p:nvSpPr>
          <p:spPr>
            <a:xfrm rot="5400000">
              <a:off x="8174717" y="3254825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01551E1-7844-14DA-DD75-34C7CFDCB01E}"/>
                </a:ext>
              </a:extLst>
            </p:cNvPr>
            <p:cNvSpPr/>
            <p:nvPr/>
          </p:nvSpPr>
          <p:spPr>
            <a:xfrm rot="5400000">
              <a:off x="7826374" y="3646711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543C15B-3416-17BC-27BD-19715B154FDD}"/>
                </a:ext>
              </a:extLst>
            </p:cNvPr>
            <p:cNvSpPr/>
            <p:nvPr/>
          </p:nvSpPr>
          <p:spPr>
            <a:xfrm rot="5400000">
              <a:off x="8174717" y="3646708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10E699-BC94-426F-B492-2D7FB91B1601}"/>
                </a:ext>
              </a:extLst>
            </p:cNvPr>
            <p:cNvSpPr/>
            <p:nvPr/>
          </p:nvSpPr>
          <p:spPr>
            <a:xfrm rot="5400000">
              <a:off x="7826374" y="4038588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A9F5D5-5578-C4FE-5A44-02D021C0C71A}"/>
                </a:ext>
              </a:extLst>
            </p:cNvPr>
            <p:cNvSpPr/>
            <p:nvPr/>
          </p:nvSpPr>
          <p:spPr>
            <a:xfrm rot="5400000">
              <a:off x="8174717" y="4038585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C89E9F-974E-2AEA-75EE-F9A550AEAE46}"/>
                </a:ext>
              </a:extLst>
            </p:cNvPr>
            <p:cNvSpPr/>
            <p:nvPr/>
          </p:nvSpPr>
          <p:spPr>
            <a:xfrm rot="5400000">
              <a:off x="7826374" y="4439741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DB0E055-BE43-F2C9-EABB-8E8CD3121151}"/>
                </a:ext>
              </a:extLst>
            </p:cNvPr>
            <p:cNvSpPr/>
            <p:nvPr/>
          </p:nvSpPr>
          <p:spPr>
            <a:xfrm rot="5400000">
              <a:off x="8174717" y="4439738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081540E-7066-180D-E903-8FAB183C34EC}"/>
                </a:ext>
              </a:extLst>
            </p:cNvPr>
            <p:cNvSpPr/>
            <p:nvPr/>
          </p:nvSpPr>
          <p:spPr>
            <a:xfrm rot="5400000">
              <a:off x="7826374" y="4853395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95B9BDA-D0EE-8D40-6797-796C531E814C}"/>
                </a:ext>
              </a:extLst>
            </p:cNvPr>
            <p:cNvSpPr/>
            <p:nvPr/>
          </p:nvSpPr>
          <p:spPr>
            <a:xfrm rot="5400000">
              <a:off x="8174717" y="4853392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FD2E377-0763-23C9-B0F5-9E3D5C1DF0C3}"/>
                </a:ext>
              </a:extLst>
            </p:cNvPr>
            <p:cNvSpPr/>
            <p:nvPr/>
          </p:nvSpPr>
          <p:spPr>
            <a:xfrm rot="5400000">
              <a:off x="7826374" y="5245278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3586D2-DFAA-84F7-C105-6914FF8DC1F6}"/>
                </a:ext>
              </a:extLst>
            </p:cNvPr>
            <p:cNvSpPr/>
            <p:nvPr/>
          </p:nvSpPr>
          <p:spPr>
            <a:xfrm rot="5400000">
              <a:off x="8174717" y="5245275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7B58828-0938-4C02-AC9F-193E4AB6309F}"/>
                </a:ext>
              </a:extLst>
            </p:cNvPr>
            <p:cNvSpPr/>
            <p:nvPr/>
          </p:nvSpPr>
          <p:spPr>
            <a:xfrm rot="5400000">
              <a:off x="7826374" y="5637155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763435-4CB1-4BD0-1990-2A1E68D4F43B}"/>
                </a:ext>
              </a:extLst>
            </p:cNvPr>
            <p:cNvSpPr/>
            <p:nvPr/>
          </p:nvSpPr>
          <p:spPr>
            <a:xfrm rot="5400000">
              <a:off x="8174717" y="5637152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79CD7C5-17C8-A330-C982-1ACF3B151B1F}"/>
                </a:ext>
              </a:extLst>
            </p:cNvPr>
            <p:cNvSpPr/>
            <p:nvPr/>
          </p:nvSpPr>
          <p:spPr>
            <a:xfrm rot="5400000">
              <a:off x="7826374" y="6038308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06042A-3301-5227-E305-E91F56A75008}"/>
                </a:ext>
              </a:extLst>
            </p:cNvPr>
            <p:cNvSpPr/>
            <p:nvPr/>
          </p:nvSpPr>
          <p:spPr>
            <a:xfrm rot="5400000">
              <a:off x="8174717" y="6038305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CF5BA29-1D9F-9AB0-5D38-EF38A3DB72E6}"/>
                </a:ext>
              </a:extLst>
            </p:cNvPr>
            <p:cNvSpPr/>
            <p:nvPr/>
          </p:nvSpPr>
          <p:spPr>
            <a:xfrm rot="5400000">
              <a:off x="9992177" y="3233028"/>
              <a:ext cx="413657" cy="348343"/>
            </a:xfrm>
            <a:prstGeom prst="rect">
              <a:avLst/>
            </a:prstGeom>
            <a:solidFill>
              <a:srgbClr val="C0500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06FB6E-9B67-BF9C-278D-52130C088CC8}"/>
                </a:ext>
              </a:extLst>
            </p:cNvPr>
            <p:cNvSpPr/>
            <p:nvPr/>
          </p:nvSpPr>
          <p:spPr>
            <a:xfrm rot="5400000">
              <a:off x="10340520" y="3233025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8E52FB1-EA72-8223-047D-F357D8B6633A}"/>
                </a:ext>
              </a:extLst>
            </p:cNvPr>
            <p:cNvSpPr/>
            <p:nvPr/>
          </p:nvSpPr>
          <p:spPr>
            <a:xfrm rot="5400000">
              <a:off x="9992177" y="3624911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13132D6-4068-1DAB-E844-7762020E88E4}"/>
                </a:ext>
              </a:extLst>
            </p:cNvPr>
            <p:cNvSpPr/>
            <p:nvPr/>
          </p:nvSpPr>
          <p:spPr>
            <a:xfrm rot="5400000">
              <a:off x="10340520" y="3624908"/>
              <a:ext cx="413657" cy="34834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699A885-A86E-775F-718E-5651C2FBAD85}"/>
                    </a:ext>
                  </a:extLst>
                </p:cNvPr>
                <p:cNvSpPr txBox="1"/>
                <p:nvPr/>
              </p:nvSpPr>
              <p:spPr>
                <a:xfrm>
                  <a:off x="8987709" y="3366702"/>
                  <a:ext cx="448841" cy="57554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b="0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sz="2100" kern="1200" dirty="0" err="1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699A885-A86E-775F-718E-5651C2FBA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709" y="3366702"/>
                  <a:ext cx="448841" cy="5755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415C8C1-CADE-CE24-60F2-54D4BB8C9714}"/>
                    </a:ext>
                  </a:extLst>
                </p:cNvPr>
                <p:cNvSpPr txBox="1"/>
                <p:nvPr/>
              </p:nvSpPr>
              <p:spPr>
                <a:xfrm>
                  <a:off x="7281313" y="3344221"/>
                  <a:ext cx="338234" cy="4647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kern="120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2100" kern="1200" dirty="0" err="1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415C8C1-CADE-CE24-60F2-54D4BB8C9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313" y="3344221"/>
                  <a:ext cx="338234" cy="4647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B86E29A-731C-5A6B-15BC-99A978E2EB1D}"/>
              </a:ext>
            </a:extLst>
          </p:cNvPr>
          <p:cNvSpPr txBox="1"/>
          <p:nvPr/>
        </p:nvSpPr>
        <p:spPr>
          <a:xfrm>
            <a:off x="925513" y="4516091"/>
            <a:ext cx="567145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SMMLA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.4S,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.16B, </a:t>
            </a:r>
            <a:r>
              <a:rPr lang="en-GB" sz="24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sz="2400" b="0" i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.16B</a:t>
            </a:r>
            <a:endParaRPr lang="en-US" sz="2100" kern="1200" dirty="0" err="1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4" name="Content Placeholder 3">
            <a:extLst>
              <a:ext uri="{FF2B5EF4-FFF2-40B4-BE49-F238E27FC236}">
                <a16:creationId xmlns:a16="http://schemas.microsoft.com/office/drawing/2014/main" id="{13134D23-6935-3C16-F583-E3952364C383}"/>
              </a:ext>
            </a:extLst>
          </p:cNvPr>
          <p:cNvSpPr txBox="1">
            <a:spLocks/>
          </p:cNvSpPr>
          <p:nvPr/>
        </p:nvSpPr>
        <p:spPr>
          <a:xfrm>
            <a:off x="461320" y="4922788"/>
            <a:ext cx="4647973" cy="11670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5" tooltip="Is the name of the SIMD&amp;amp;FP third source and destination register, encoded in the &quot;Rd&quot; field."/>
              </a:rPr>
              <a:t>&lt;Vd&gt;</a:t>
            </a:r>
            <a:r>
              <a:rPr lang="en-GB" dirty="0">
                <a:solidFill>
                  <a:srgbClr val="00C1D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the destination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6" tooltip="Is the name of the first SIMD&amp;amp;FP source register, encoded in the &quot;Rn&quot; field."/>
              </a:rPr>
              <a:t>&lt;Vn&gt;</a:t>
            </a:r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/>
              <a:t>is the first source register</a:t>
            </a:r>
          </a:p>
          <a:p>
            <a:pPr lvl="1"/>
            <a:r>
              <a:rPr lang="en-GB" sz="2000" b="0" i="0" dirty="0">
                <a:solidFill>
                  <a:srgbClr val="00C1D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7" tooltip="Is the name of the second SIMD&amp;amp;FP source register, encoded in the &quot;Rm&quot; field."/>
              </a:rPr>
              <a:t>&lt;Vm&gt;</a:t>
            </a:r>
            <a:r>
              <a:rPr lang="en-GB" dirty="0">
                <a:latin typeface="Lato" panose="020F0502020204030203" pitchFamily="34" charset="0"/>
              </a:rPr>
              <a:t>  </a:t>
            </a:r>
            <a:r>
              <a:rPr lang="en-GB" dirty="0"/>
              <a:t>the second source register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Vector Extension (SVE)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45" y="1268560"/>
                <a:ext cx="6363602" cy="614461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r>
                  <a:rPr lang="en-GB" dirty="0"/>
                  <a:t>No fixed width (unlike Neon) – the same code can scale from 128 to 2048 bits.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Vector length must be a power of two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Guarantees, same implementation can run on different widths of SVE 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SVE Registers (Z0–Z31) shared with Neon (last 128 bits)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Predicate Registers (P0–P7) provide fine-grained control over which elements in the vector are active.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0111B0A2-17B8-E810-086A-C5DA71ED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45" y="1268560"/>
                <a:ext cx="6363602" cy="6144611"/>
              </a:xfrm>
              <a:prstGeom prst="rect">
                <a:avLst/>
              </a:prstGeom>
              <a:blipFill>
                <a:blip r:embed="rId7"/>
                <a:stretch>
                  <a:fillRect t="-1488" r="-28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6D2544-BEF7-69D3-CE66-1DFEDB03C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4828" y="507355"/>
            <a:ext cx="3074399" cy="2539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80E478-F33C-9C23-E8A0-C04001F5DDE9}"/>
              </a:ext>
            </a:extLst>
          </p:cNvPr>
          <p:cNvSpPr txBox="1"/>
          <p:nvPr/>
        </p:nvSpPr>
        <p:spPr>
          <a:xfrm>
            <a:off x="5442403" y="3046809"/>
            <a:ext cx="6558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SVE Registers (Z0</a:t>
            </a:r>
            <a:r>
              <a:rPr lang="en-GB" sz="2400" dirty="0"/>
              <a:t>–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Z31)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4DC7A-3126-0C04-FBE4-99A2AD73A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571" y="3681552"/>
            <a:ext cx="3945980" cy="2084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DDE77F-48D2-3FF0-9AA5-DCF44B216D3D}"/>
              </a:ext>
            </a:extLst>
          </p:cNvPr>
          <p:cNvSpPr txBox="1"/>
          <p:nvPr/>
        </p:nvSpPr>
        <p:spPr>
          <a:xfrm>
            <a:off x="5633266" y="5879439"/>
            <a:ext cx="6558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Predicate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 Registers (P0</a:t>
            </a:r>
            <a:r>
              <a:rPr lang="en-GB" sz="2400" dirty="0"/>
              <a:t>–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  <a:cs typeface="+mn-cs"/>
              </a:rPr>
              <a:t>P7)</a:t>
            </a: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73107-2F19-5AB1-C481-7E22051EB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972D-2A2B-6411-EAAB-C4C072C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9" y="269580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Scalable Matrix Extension (SME)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A2152EA-F480-0110-366B-B8779428F230}"/>
              </a:ext>
            </a:extLst>
          </p:cNvPr>
          <p:cNvSpPr txBox="1">
            <a:spLocks/>
          </p:cNvSpPr>
          <p:nvPr/>
        </p:nvSpPr>
        <p:spPr>
          <a:xfrm>
            <a:off x="402264" y="3618853"/>
            <a:ext cx="5793999" cy="2555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/>
              <a:t>An extension to SVE to operate on matrix tiles. </a:t>
            </a:r>
          </a:p>
          <a:p>
            <a:pPr>
              <a:spcBef>
                <a:spcPts val="1200"/>
              </a:spcBef>
            </a:pPr>
            <a:r>
              <a:rPr lang="en-GB" dirty="0"/>
              <a:t>Streaming SVE mode adds new instructions specifically for matrix multiplication.</a:t>
            </a:r>
          </a:p>
          <a:p>
            <a:pPr>
              <a:spcBef>
                <a:spcPts val="1200"/>
              </a:spcBef>
            </a:pPr>
            <a:r>
              <a:rPr lang="en-GB" dirty="0"/>
              <a:t>Dedicated matrix tile storage (ZA) array </a:t>
            </a:r>
          </a:p>
          <a:p>
            <a:pPr lvl="1"/>
            <a:r>
              <a:rPr lang="en-GB" sz="1800" dirty="0"/>
              <a:t>Just like SVE, SME has variable length tile vector storage (SVL).</a:t>
            </a:r>
          </a:p>
          <a:p>
            <a:pPr marL="506095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1FFE8-0A2F-E2C9-DCA4-9E06EF9AC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367" y="1026979"/>
            <a:ext cx="1839686" cy="208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31E8E-B461-BA54-27A6-F13BFF8D0472}"/>
              </a:ext>
            </a:extLst>
          </p:cNvPr>
          <p:cNvSpPr txBox="1"/>
          <p:nvPr/>
        </p:nvSpPr>
        <p:spPr>
          <a:xfrm>
            <a:off x="1415053" y="3227963"/>
            <a:ext cx="441960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tile storage (ZA Array)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09CF0-A2BB-3C7D-258F-3CE954A5A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5452" y="478301"/>
            <a:ext cx="2939870" cy="28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0920" y="3618853"/>
                <a:ext cx="5260017" cy="2555719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342900" indent="-342900" algn="l" rtl="0" eaLnBrk="1" fontAlgn="base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FontTx/>
                  <a:buBlip>
                    <a:blip r:embed="rId3">
                      <a:extLst>
                        <a:ext uri="{96DAC541-7B7A-43D3-8B79-37D633B846F1}">
                          <asvg:svgBlip xmlns:asvg="http://schemas.microsoft.com/office/drawing/2016/SVG/main" r:embed="rId4"/>
                        </a:ext>
                      </a:extLst>
                    </a:blip>
                  </a:buBlip>
                  <a:defRPr sz="24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ＭＳ Ｐゴシック" charset="0"/>
                  </a:defRPr>
                </a:lvl1pPr>
                <a:lvl2pPr marL="67278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Arial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947103" indent="-16668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293178" indent="-173038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charset="2"/>
                  <a:buChar char="§"/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518603" indent="-168275" algn="l" rtl="0" eaLnBrk="1" fontAlgn="base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Tx/>
                  <a:buBlip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</a:buBlip>
                  <a:defRPr sz="1800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16550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8836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1122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340864" indent="-164592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Calibri" panose="020F0502020204030204" pitchFamily="34" charset="0"/>
                  <a:buChar char="–"/>
                  <a:defRPr lang="en-US"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Dedicated matrix tile storage (ZA) array</a:t>
                </a:r>
                <a:r>
                  <a:rPr lang="en-GB" sz="2000" dirty="0"/>
                  <a:t> </a:t>
                </a:r>
              </a:p>
              <a:p>
                <a:pPr lvl="1"/>
                <a:r>
                  <a:rPr lang="en-GB" sz="1800" dirty="0"/>
                  <a:t>As SVE has a variable length vector (SVL).</a:t>
                </a:r>
              </a:p>
              <a:p>
                <a:pPr lvl="1"/>
                <a:r>
                  <a:rPr lang="en-GB" sz="1800" dirty="0"/>
                  <a:t>SME has variable length tile vector storage (SVL).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SME New instructions</a:t>
                </a:r>
              </a:p>
              <a:p>
                <a:pPr lvl="1"/>
                <a:r>
                  <a:rPr lang="en-GB" sz="1800" dirty="0"/>
                  <a:t>Outer Product (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1800" dirty="0"/>
                  <a:t>) operations.</a:t>
                </a:r>
              </a:p>
              <a:p>
                <a:pPr lvl="1"/>
                <a:r>
                  <a:rPr lang="en-GB" sz="1800" dirty="0"/>
                  <a:t>Load/Store and Transposition. </a:t>
                </a:r>
              </a:p>
              <a:p>
                <a:pPr lvl="1"/>
                <a:r>
                  <a:rPr lang="en-GB" sz="1800" dirty="0"/>
                  <a:t>Additional Arithmetic and Logical Operations (e.g. zeroing tiles).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16" name="Content Placeholder 3">
                <a:extLst>
                  <a:ext uri="{FF2B5EF4-FFF2-40B4-BE49-F238E27FC236}">
                    <a16:creationId xmlns:a16="http://schemas.microsoft.com/office/drawing/2014/main" id="{B6E3F9E3-E1CE-6954-0ACC-390DFD381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920" y="3618853"/>
                <a:ext cx="5260017" cy="2555719"/>
              </a:xfrm>
              <a:prstGeom prst="rect">
                <a:avLst/>
              </a:prstGeom>
              <a:blipFill>
                <a:blip r:embed="rId9"/>
                <a:stretch>
                  <a:fillRect l="-116" t="-3819" r="-1740" b="-4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BFD83-51E2-E33F-973C-7DE0391A34F9}"/>
              </a:ext>
            </a:extLst>
          </p:cNvPr>
          <p:cNvSpPr txBox="1"/>
          <p:nvPr/>
        </p:nvSpPr>
        <p:spPr>
          <a:xfrm>
            <a:off x="7055936" y="3227963"/>
            <a:ext cx="277821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dirty="0">
                <a:solidFill>
                  <a:schemeClr val="tx2"/>
                </a:solidFill>
                <a:latin typeface="+mn-lt"/>
                <a:ea typeface="+mn-ea"/>
              </a:rPr>
              <a:t>ZA Array memory access</a:t>
            </a:r>
            <a:endParaRPr lang="en-US" sz="21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1E48A37-FFB6-2F5F-3498-74C9AC1B7E29}"/>
              </a:ext>
            </a:extLst>
          </p:cNvPr>
          <p:cNvSpPr txBox="1">
            <a:spLocks/>
          </p:cNvSpPr>
          <p:nvPr/>
        </p:nvSpPr>
        <p:spPr>
          <a:xfrm>
            <a:off x="9265737" y="1484628"/>
            <a:ext cx="2619104" cy="1328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ZAOH.B[n</a:t>
            </a:r>
            <a:r>
              <a:rPr lang="en-GB" sz="1600" dirty="0"/>
              <a:t>] accesses the nth row</a:t>
            </a:r>
          </a:p>
          <a:p>
            <a:pPr marL="506095" lvl="1" indent="0">
              <a:buNone/>
            </a:pPr>
            <a:endParaRPr lang="en-GB" sz="1600" dirty="0"/>
          </a:p>
          <a:p>
            <a:pPr lvl="1"/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ZAOV.B[n] </a:t>
            </a:r>
            <a:r>
              <a:rPr lang="en-GB" sz="1600" dirty="0"/>
              <a:t>accesses the nth column</a:t>
            </a:r>
            <a:endParaRPr lang="en-GB" sz="2000" dirty="0"/>
          </a:p>
          <a:p>
            <a:pPr marL="506095" lvl="1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2628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982C-9EC6-7A11-28A9-2D1C983D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Covered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ACB4-C035-F331-453E-2EB3FB3BF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625710" cy="4948335"/>
          </a:xfrm>
        </p:spPr>
        <p:txBody>
          <a:bodyPr/>
          <a:lstStyle/>
          <a:p>
            <a:r>
              <a:rPr lang="en-GB" dirty="0"/>
              <a:t>Algorithmic Optimizations</a:t>
            </a:r>
          </a:p>
          <a:p>
            <a:pPr lvl="1"/>
            <a:r>
              <a:rPr lang="en-GB" b="1" dirty="0"/>
              <a:t>Quantization</a:t>
            </a:r>
            <a:r>
              <a:rPr lang="en-GB" dirty="0"/>
              <a:t> (e.g., INT8) for faster compute</a:t>
            </a:r>
          </a:p>
          <a:p>
            <a:pPr lvl="1"/>
            <a:r>
              <a:rPr lang="en-GB" b="1" dirty="0"/>
              <a:t>Pruning</a:t>
            </a:r>
            <a:r>
              <a:rPr lang="en-GB" dirty="0"/>
              <a:t> to reduce computation &amp; memory footprint</a:t>
            </a:r>
          </a:p>
          <a:p>
            <a:pPr>
              <a:spcBef>
                <a:spcPts val="1800"/>
              </a:spcBef>
            </a:pPr>
            <a:r>
              <a:rPr lang="en-GB" dirty="0"/>
              <a:t>Implementation Optimizations</a:t>
            </a:r>
          </a:p>
          <a:p>
            <a:pPr lvl="1"/>
            <a:r>
              <a:rPr lang="en-GB" b="1" dirty="0"/>
              <a:t>Loop tiling and blocking</a:t>
            </a:r>
            <a:r>
              <a:rPr lang="en-GB" dirty="0"/>
              <a:t> for cache locality</a:t>
            </a:r>
          </a:p>
          <a:p>
            <a:pPr lvl="1"/>
            <a:r>
              <a:rPr lang="en-GB" b="1" dirty="0"/>
              <a:t>Loop reordering </a:t>
            </a:r>
            <a:r>
              <a:rPr lang="en-GB" dirty="0"/>
              <a:t>for improved memory access pattern</a:t>
            </a:r>
          </a:p>
          <a:p>
            <a:pPr lvl="1"/>
            <a:r>
              <a:rPr lang="en-GB" b="1" dirty="0"/>
              <a:t>Loop unrolling</a:t>
            </a:r>
            <a:r>
              <a:rPr lang="en-GB" dirty="0"/>
              <a:t> for reduced overhead </a:t>
            </a:r>
          </a:p>
          <a:p>
            <a:pPr lvl="1"/>
            <a:r>
              <a:rPr lang="en-GB" b="1" dirty="0"/>
              <a:t>Multithreading</a:t>
            </a:r>
            <a:r>
              <a:rPr lang="en-GB" dirty="0"/>
              <a:t> for core-level parallelism</a:t>
            </a:r>
          </a:p>
          <a:p>
            <a:pPr>
              <a:spcBef>
                <a:spcPts val="1800"/>
              </a:spcBef>
            </a:pPr>
            <a:r>
              <a:rPr lang="en-GB" dirty="0"/>
              <a:t>ARM Architecture Features</a:t>
            </a:r>
          </a:p>
          <a:p>
            <a:pPr lvl="1"/>
            <a:r>
              <a:rPr lang="en-GB" b="1" dirty="0"/>
              <a:t>Neon</a:t>
            </a:r>
            <a:r>
              <a:rPr lang="en-GB" dirty="0"/>
              <a:t> (SIMD)</a:t>
            </a:r>
          </a:p>
          <a:p>
            <a:pPr lvl="1"/>
            <a:r>
              <a:rPr lang="en-GB" b="1" dirty="0"/>
              <a:t>SVE</a:t>
            </a:r>
            <a:r>
              <a:rPr lang="en-GB" dirty="0"/>
              <a:t> (Scalable Vector Extension)</a:t>
            </a:r>
          </a:p>
          <a:p>
            <a:pPr lvl="1"/>
            <a:r>
              <a:rPr lang="en-GB" b="1" dirty="0"/>
              <a:t>I8MM</a:t>
            </a:r>
            <a:r>
              <a:rPr lang="en-GB" dirty="0"/>
              <a:t> (Integer Matrix Multiply)</a:t>
            </a:r>
          </a:p>
          <a:p>
            <a:pPr lvl="1"/>
            <a:r>
              <a:rPr lang="en-GB" b="1" dirty="0"/>
              <a:t>SME</a:t>
            </a:r>
            <a:r>
              <a:rPr lang="en-GB" dirty="0"/>
              <a:t> (Scalable Matrix Extension)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E6582-AD29-1F20-10A7-810D1DB19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491" y="672306"/>
            <a:ext cx="2872945" cy="1069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3A254-0C2A-3911-965E-654CE81CF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18" y="2322678"/>
            <a:ext cx="2872945" cy="16400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3FE52-2B50-5AFD-62A4-6696EFCB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63" y="4577531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3E5E1-17C6-11B7-B8A4-82AFC686433C}"/>
              </a:ext>
            </a:extLst>
          </p:cNvPr>
          <p:cNvSpPr txBox="1"/>
          <p:nvPr/>
        </p:nvSpPr>
        <p:spPr>
          <a:xfrm>
            <a:off x="8792859" y="179256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8767-AA89-C81E-71F3-7C385FD40FF8}"/>
              </a:ext>
            </a:extLst>
          </p:cNvPr>
          <p:cNvSpPr txBox="1"/>
          <p:nvPr/>
        </p:nvSpPr>
        <p:spPr>
          <a:xfrm>
            <a:off x="7356386" y="4054112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Quantization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5761-D20C-024D-E305-D2153DB2B767}"/>
              </a:ext>
            </a:extLst>
          </p:cNvPr>
          <p:cNvSpPr txBox="1"/>
          <p:nvPr/>
        </p:nvSpPr>
        <p:spPr>
          <a:xfrm>
            <a:off x="6723063" y="6210798"/>
            <a:ext cx="257020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Loop Tiling </a:t>
            </a:r>
          </a:p>
        </p:txBody>
      </p:sp>
    </p:spTree>
    <p:extLst>
      <p:ext uri="{BB962C8B-B14F-4D97-AF65-F5344CB8AC3E}">
        <p14:creationId xmlns:p14="http://schemas.microsoft.com/office/powerpoint/2010/main" val="34520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47" y="18517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Bringing It All Together in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DBC83-6297-DB3E-D872-293FFE7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39931"/>
            <a:ext cx="4832684" cy="4948335"/>
          </a:xfrm>
        </p:spPr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KleidiAI</a:t>
            </a:r>
            <a:r>
              <a:rPr lang="en-GB" dirty="0"/>
              <a:t>?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Open-source library of performance-critical micro-kernels for Arm CPUs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Designed for easy integration in C/C++ AI/ML frameworks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Operators are extremely well optimized, written in hand-crafted assembly.</a:t>
            </a:r>
          </a:p>
          <a:p>
            <a:pPr>
              <a:spcBef>
                <a:spcPts val="1800"/>
              </a:spcBef>
            </a:pPr>
            <a:r>
              <a:rPr lang="en-GB" dirty="0" err="1"/>
              <a:t>ukernel</a:t>
            </a:r>
            <a:r>
              <a:rPr lang="en-GB" dirty="0"/>
              <a:t>	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 number of variants each implemented with different datatype/features (I8MM, SVE, …)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Can be multithreaded to produce a full matrix multiply.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EDB1A-DC01-4042-79F2-E3A2D86B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70" y="3736537"/>
            <a:ext cx="6439930" cy="2403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1F3B8-DDCE-6A55-7E9C-95C12733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70" y="803057"/>
            <a:ext cx="5142470" cy="2246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DCC9A-5332-1BE0-00A2-5CAF6AE6FA7A}"/>
              </a:ext>
            </a:extLst>
          </p:cNvPr>
          <p:cNvSpPr txBox="1"/>
          <p:nvPr/>
        </p:nvSpPr>
        <p:spPr>
          <a:xfrm>
            <a:off x="5447270" y="3358333"/>
            <a:ext cx="655114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Packing the weight matrix (</a:t>
            </a:r>
            <a:r>
              <a:rPr lang="en-US" sz="21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rhs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) for efficient memory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543E-431A-7524-A151-52E135D7EC0B}"/>
              </a:ext>
            </a:extLst>
          </p:cNvPr>
          <p:cNvSpPr txBox="1"/>
          <p:nvPr/>
        </p:nvSpPr>
        <p:spPr>
          <a:xfrm>
            <a:off x="5477132" y="6241319"/>
            <a:ext cx="630400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Run the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KleidiAI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Matmul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 </a:t>
            </a:r>
            <a:r>
              <a:rPr lang="en-US" sz="2100" dirty="0" err="1">
                <a:solidFill>
                  <a:schemeClr val="tx2"/>
                </a:solidFill>
                <a:latin typeface="+mn-lt"/>
                <a:ea typeface="+mn-ea"/>
              </a:rPr>
              <a:t>ukernel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2B647-5AC0-F2AF-08E2-098E0AAB0507}"/>
              </a:ext>
            </a:extLst>
          </p:cNvPr>
          <p:cNvSpPr txBox="1"/>
          <p:nvPr/>
        </p:nvSpPr>
        <p:spPr>
          <a:xfrm>
            <a:off x="7655028" y="84196"/>
            <a:ext cx="4343383" cy="2492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b="1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KleidiAI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GB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/>
              </a:rPr>
              <a:t>https://gitlab.arm.com/kleidi/kleidiai</a:t>
            </a:r>
            <a:endParaRPr lang="en-GB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C8318-1D71-BD2B-C5B3-00003143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Algorithmic optimizations</a:t>
            </a:r>
            <a:endParaRPr lang="en-GB" dirty="0"/>
          </a:p>
          <a:p>
            <a:pPr lvl="1">
              <a:spcBef>
                <a:spcPts val="600"/>
              </a:spcBef>
            </a:pPr>
            <a:r>
              <a:rPr lang="en-GB" dirty="0"/>
              <a:t>Linear quantization reduces model size and improves compute efficiency.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Network pruning removes redundant parameters to speed up inference.</a:t>
            </a:r>
          </a:p>
          <a:p>
            <a:pPr>
              <a:spcBef>
                <a:spcPts val="2400"/>
              </a:spcBef>
            </a:pPr>
            <a:r>
              <a:rPr lang="en-GB" dirty="0"/>
              <a:t>Implementation techniques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Loop tiling, reordering, and unrolling optimize matrix multiplication performance.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Multithreading leverages parallelism for higher throughput.</a:t>
            </a:r>
          </a:p>
          <a:p>
            <a:pPr>
              <a:spcBef>
                <a:spcPts val="2400"/>
              </a:spcBef>
            </a:pPr>
            <a:r>
              <a:rPr lang="en-GB" dirty="0"/>
              <a:t>Arm CPU SIMD technologies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Neon, SVE, I8MM, and SME provide specialized hardware instructions for faster matrix operations.</a:t>
            </a:r>
          </a:p>
          <a:p>
            <a:pPr>
              <a:spcBef>
                <a:spcPts val="2400"/>
              </a:spcBef>
            </a:pPr>
            <a:r>
              <a:rPr lang="en-GB" dirty="0" err="1"/>
              <a:t>Kleidi</a:t>
            </a:r>
            <a:r>
              <a:rPr lang="en-GB" dirty="0"/>
              <a:t> micro-kernel integration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Combining these methods with </a:t>
            </a:r>
            <a:r>
              <a:rPr lang="en-GB" dirty="0" err="1"/>
              <a:t>Kleidi</a:t>
            </a:r>
            <a:r>
              <a:rPr lang="en-GB" dirty="0"/>
              <a:t> micro-kernel yields maximal CPU inference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894164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Apply algorithmic optimizations</a:t>
            </a:r>
            <a:r>
              <a:rPr lang="en-GB" dirty="0"/>
              <a:t> for CPU inference, including:</a:t>
            </a:r>
          </a:p>
          <a:p>
            <a:pPr lvl="2"/>
            <a:r>
              <a:rPr lang="en-GB" dirty="0"/>
              <a:t>Linear quantization</a:t>
            </a:r>
          </a:p>
          <a:p>
            <a:pPr lvl="2"/>
            <a:r>
              <a:rPr lang="en-GB" dirty="0"/>
              <a:t>Network pruning.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Optimize matrix multiplication</a:t>
            </a:r>
            <a:r>
              <a:rPr lang="en-GB" dirty="0"/>
              <a:t> through:</a:t>
            </a:r>
          </a:p>
          <a:p>
            <a:pPr lvl="2"/>
            <a:r>
              <a:rPr lang="en-GB" dirty="0"/>
              <a:t>Loop tiling</a:t>
            </a:r>
          </a:p>
          <a:p>
            <a:pPr lvl="2"/>
            <a:r>
              <a:rPr lang="en-GB" dirty="0"/>
              <a:t>Loop reordering</a:t>
            </a:r>
          </a:p>
          <a:p>
            <a:pPr lvl="2"/>
            <a:r>
              <a:rPr lang="en-GB" dirty="0"/>
              <a:t>Loop unrolling</a:t>
            </a:r>
          </a:p>
          <a:p>
            <a:pPr lvl="2"/>
            <a:r>
              <a:rPr lang="en-GB" dirty="0"/>
              <a:t>Multithreading.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Leverage Arm CPU SIMD technologies</a:t>
            </a:r>
            <a:r>
              <a:rPr lang="en-GB" dirty="0"/>
              <a:t> for faster inference:</a:t>
            </a:r>
          </a:p>
          <a:p>
            <a:pPr lvl="2"/>
            <a:r>
              <a:rPr lang="en-GB" dirty="0"/>
              <a:t>Neon</a:t>
            </a:r>
          </a:p>
          <a:p>
            <a:pPr lvl="2"/>
            <a:r>
              <a:rPr lang="en-GB" dirty="0"/>
              <a:t>Scalable Vector Extension</a:t>
            </a:r>
            <a:r>
              <a:rPr lang="en-GB" sz="1600" dirty="0"/>
              <a:t> </a:t>
            </a:r>
            <a:r>
              <a:rPr lang="en-GB" dirty="0"/>
              <a:t>(SVE)</a:t>
            </a:r>
          </a:p>
          <a:p>
            <a:pPr lvl="2"/>
            <a:r>
              <a:rPr lang="en-GB" dirty="0"/>
              <a:t>Int8 matrix multiply (I8MM)</a:t>
            </a:r>
          </a:p>
          <a:p>
            <a:pPr lvl="2"/>
            <a:r>
              <a:rPr lang="en-GB" dirty="0"/>
              <a:t>Scalable matrix extension (SME).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Combine these methods</a:t>
            </a:r>
            <a:r>
              <a:rPr lang="en-GB" dirty="0"/>
              <a:t> with the </a:t>
            </a:r>
            <a:r>
              <a:rPr lang="en-GB" dirty="0" err="1"/>
              <a:t>Kleidi</a:t>
            </a:r>
            <a:r>
              <a:rPr lang="en-GB" dirty="0"/>
              <a:t> micro-kernel to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0" y="392437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Linear Quantization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ADD0B-1336-3908-5FBF-9ED08AF5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625575" cy="2521323"/>
          </a:xfrm>
        </p:spPr>
        <p:txBody>
          <a:bodyPr/>
          <a:lstStyle/>
          <a:p>
            <a:r>
              <a:rPr lang="en-US" b="1" dirty="0"/>
              <a:t>Linear Quantization </a:t>
            </a:r>
            <a:r>
              <a:rPr lang="en-US" dirty="0"/>
              <a:t>maps floating-point range to quantized range with an optional offset.</a:t>
            </a:r>
          </a:p>
          <a:p>
            <a:r>
              <a:rPr lang="en-US" dirty="0"/>
              <a:t>Quantization: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Dequantization: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4847B-669F-60D9-08BB-FCA2BB95973E}"/>
              </a:ext>
            </a:extLst>
          </p:cNvPr>
          <p:cNvCxnSpPr>
            <a:cxnSpLocks/>
          </p:cNvCxnSpPr>
          <p:nvPr/>
        </p:nvCxnSpPr>
        <p:spPr>
          <a:xfrm>
            <a:off x="6105001" y="3034649"/>
            <a:ext cx="54094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D6AA84-ADE0-49E6-1108-D745B97F7497}"/>
              </a:ext>
            </a:extLst>
          </p:cNvPr>
          <p:cNvCxnSpPr>
            <a:cxnSpLocks/>
          </p:cNvCxnSpPr>
          <p:nvPr/>
        </p:nvCxnSpPr>
        <p:spPr>
          <a:xfrm>
            <a:off x="7277791" y="5306794"/>
            <a:ext cx="3045128" cy="0"/>
          </a:xfrm>
          <a:prstGeom prst="line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E13218E-EF73-33D0-BC26-B1D12E764109}"/>
              </a:ext>
            </a:extLst>
          </p:cNvPr>
          <p:cNvSpPr/>
          <p:nvPr/>
        </p:nvSpPr>
        <p:spPr>
          <a:xfrm>
            <a:off x="7768701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98AF97-826F-710B-6215-0B8AD18413C5}"/>
              </a:ext>
            </a:extLst>
          </p:cNvPr>
          <p:cNvSpPr/>
          <p:nvPr/>
        </p:nvSpPr>
        <p:spPr>
          <a:xfrm>
            <a:off x="8096148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CC4C0D-6F51-7395-1AAC-D7CBAEA8D358}"/>
              </a:ext>
            </a:extLst>
          </p:cNvPr>
          <p:cNvSpPr/>
          <p:nvPr/>
        </p:nvSpPr>
        <p:spPr>
          <a:xfrm>
            <a:off x="8423595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2419BD-EFEC-4375-FFB6-1670DF423515}"/>
              </a:ext>
            </a:extLst>
          </p:cNvPr>
          <p:cNvSpPr/>
          <p:nvPr/>
        </p:nvSpPr>
        <p:spPr>
          <a:xfrm>
            <a:off x="8748696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22792D1-D516-E974-F253-94119EFEBC89}"/>
              </a:ext>
            </a:extLst>
          </p:cNvPr>
          <p:cNvSpPr/>
          <p:nvPr/>
        </p:nvSpPr>
        <p:spPr>
          <a:xfrm>
            <a:off x="9074970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BB9390-8D3D-542E-4AAC-8A732B62F7EA}"/>
              </a:ext>
            </a:extLst>
          </p:cNvPr>
          <p:cNvSpPr/>
          <p:nvPr/>
        </p:nvSpPr>
        <p:spPr>
          <a:xfrm>
            <a:off x="9401244" y="5252759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28BCD9-57F0-B5E3-496C-1D758A2A3458}"/>
              </a:ext>
            </a:extLst>
          </p:cNvPr>
          <p:cNvSpPr/>
          <p:nvPr/>
        </p:nvSpPr>
        <p:spPr>
          <a:xfrm>
            <a:off x="9727518" y="5252758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9DD89F-60A1-7BA5-CC7A-002DFE739D21}"/>
              </a:ext>
            </a:extLst>
          </p:cNvPr>
          <p:cNvSpPr/>
          <p:nvPr/>
        </p:nvSpPr>
        <p:spPr>
          <a:xfrm>
            <a:off x="10053792" y="5252757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40F695-EA89-B753-716A-2D5CCC22F09B}"/>
              </a:ext>
            </a:extLst>
          </p:cNvPr>
          <p:cNvSpPr/>
          <p:nvPr/>
        </p:nvSpPr>
        <p:spPr>
          <a:xfrm>
            <a:off x="7441254" y="5252756"/>
            <a:ext cx="103909" cy="10390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82309-1864-3310-BA3A-EC897702F492}"/>
              </a:ext>
            </a:extLst>
          </p:cNvPr>
          <p:cNvSpPr/>
          <p:nvPr/>
        </p:nvSpPr>
        <p:spPr>
          <a:xfrm>
            <a:off x="6383675" y="2842566"/>
            <a:ext cx="4972595" cy="365760"/>
          </a:xfrm>
          <a:prstGeom prst="rect">
            <a:avLst/>
          </a:prstGeom>
          <a:solidFill>
            <a:srgbClr val="0091B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2D34E1-2A8B-9366-1807-859722F80924}"/>
              </a:ext>
            </a:extLst>
          </p:cNvPr>
          <p:cNvSpPr txBox="1"/>
          <p:nvPr/>
        </p:nvSpPr>
        <p:spPr>
          <a:xfrm>
            <a:off x="3030583" y="-818606"/>
            <a:ext cx="65" cy="2908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6405AE-5E28-A8E6-DB18-E4FDD6815FA7}"/>
              </a:ext>
            </a:extLst>
          </p:cNvPr>
          <p:cNvCxnSpPr>
            <a:cxnSpLocks/>
          </p:cNvCxnSpPr>
          <p:nvPr/>
        </p:nvCxnSpPr>
        <p:spPr>
          <a:xfrm>
            <a:off x="9178879" y="2842566"/>
            <a:ext cx="0" cy="365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EA4233-9C30-A842-9559-61726AB09D8A}"/>
              </a:ext>
            </a:extLst>
          </p:cNvPr>
          <p:cNvCxnSpPr>
            <a:cxnSpLocks/>
          </p:cNvCxnSpPr>
          <p:nvPr/>
        </p:nvCxnSpPr>
        <p:spPr>
          <a:xfrm>
            <a:off x="6383675" y="3226733"/>
            <a:ext cx="849196" cy="2016812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56173D-DDCD-6685-E00E-3B28F79324E7}"/>
              </a:ext>
            </a:extLst>
          </p:cNvPr>
          <p:cNvCxnSpPr>
            <a:cxnSpLocks/>
          </p:cNvCxnSpPr>
          <p:nvPr/>
        </p:nvCxnSpPr>
        <p:spPr>
          <a:xfrm flipH="1">
            <a:off x="10380066" y="3226733"/>
            <a:ext cx="976204" cy="2026023"/>
          </a:xfrm>
          <a:prstGeom prst="line">
            <a:avLst/>
          </a:prstGeom>
          <a:ln w="254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7F4F3E-9F25-F28B-FB5B-5DAD06EC3203}"/>
              </a:ext>
            </a:extLst>
          </p:cNvPr>
          <p:cNvCxnSpPr/>
          <p:nvPr/>
        </p:nvCxnSpPr>
        <p:spPr>
          <a:xfrm flipH="1">
            <a:off x="8809705" y="3226733"/>
            <a:ext cx="369174" cy="1949730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DCED9BB-1648-8B19-68D8-4E7418612BC7}"/>
              </a:ext>
            </a:extLst>
          </p:cNvPr>
          <p:cNvSpPr txBox="1"/>
          <p:nvPr/>
        </p:nvSpPr>
        <p:spPr>
          <a:xfrm>
            <a:off x="6383675" y="2835299"/>
            <a:ext cx="224681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 Point Range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/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</m:oMath>
                  </m:oMathPara>
                </a14:m>
                <a:endParaRPr lang="en-US" sz="28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3D32CA-DF1A-9302-F509-11ADD5B8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48" y="2871940"/>
                <a:ext cx="261162" cy="464743"/>
              </a:xfrm>
              <a:prstGeom prst="rect">
                <a:avLst/>
              </a:prstGeom>
              <a:blipFill>
                <a:blip r:embed="rId3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/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A84E8D5-732D-2C43-0944-5E82F19A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14" y="5453302"/>
                <a:ext cx="711541" cy="658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/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11D74F-EB9E-4A05-26A2-97233F81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152" y="5457086"/>
                <a:ext cx="672428" cy="658642"/>
              </a:xfrm>
              <a:prstGeom prst="rect">
                <a:avLst/>
              </a:prstGeom>
              <a:blipFill>
                <a:blip r:embed="rId5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/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GB" sz="2100" b="0" kern="1200" dirty="0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725D86A-3204-FD3F-1F27-D52F3284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616" y="5498249"/>
                <a:ext cx="813621" cy="658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/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BE0610-CDE9-47E6-54AD-966DCB3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89" y="2463872"/>
                <a:ext cx="1640690" cy="367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/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lang="en-GB" sz="21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GB" sz="2100" b="0" kern="1200" dirty="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C0AAF17-3142-99C7-DE2E-066821F9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836" y="2483234"/>
                <a:ext cx="694357" cy="658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/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US" sz="2100" kern="1200" dirty="0" err="1">
                  <a:solidFill>
                    <a:srgbClr val="0091BD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5BD03-243C-ABB9-95B5-14393DFCD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066" y="2517088"/>
                <a:ext cx="209993" cy="367793"/>
              </a:xfrm>
              <a:prstGeom prst="rect">
                <a:avLst/>
              </a:prstGeom>
              <a:blipFill>
                <a:blip r:embed="rId9"/>
                <a:stretch>
                  <a:fillRect l="-27778" t="-3333" r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/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</m:oMath>
                  </m:oMathPara>
                </a14:m>
                <a:endParaRPr lang="en-US" sz="2800" kern="1200" dirty="0" err="1">
                  <a:solidFill>
                    <a:srgbClr val="C05000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E46EB4-047A-806B-1820-9FCCD96A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877" y="5072338"/>
                <a:ext cx="286617" cy="464743"/>
              </a:xfrm>
              <a:prstGeom prst="rect">
                <a:avLst/>
              </a:prstGeom>
              <a:blipFill>
                <a:blip r:embed="rId10"/>
                <a:stretch>
                  <a:fillRect l="-25000" r="-2083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/>
              <p:nvPr/>
            </p:nvSpPr>
            <p:spPr>
              <a:xfrm>
                <a:off x="1095186" y="5509996"/>
                <a:ext cx="183575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𝑟</m:t>
                          </m:r>
                        </m:e>
                      </m:acc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𝑞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 −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𝑍</m:t>
                          </m:r>
                        </m:e>
                      </m:d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r>
                        <a:rPr lang="en-GB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</m:t>
                      </m:r>
                      <m:r>
                        <a:rPr lang="en-GB" sz="2000" b="0" i="1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644D13-73FB-A4E6-6122-0C569BB3A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186" y="5509996"/>
                <a:ext cx="1835759" cy="353943"/>
              </a:xfrm>
              <a:prstGeom prst="rect">
                <a:avLst/>
              </a:prstGeom>
              <a:blipFill>
                <a:blip r:embed="rId11"/>
                <a:stretch>
                  <a:fillRect l="-3654" t="-12069" r="-63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1EEB334-8D26-EBFB-C81F-04458BD14A7F}"/>
              </a:ext>
            </a:extLst>
          </p:cNvPr>
          <p:cNvSpPr txBox="1"/>
          <p:nvPr/>
        </p:nvSpPr>
        <p:spPr>
          <a:xfrm>
            <a:off x="8470902" y="1649128"/>
            <a:ext cx="228303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Floating-point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319A6A-6B91-5C3C-2B15-6244E5D0DB6A}"/>
              </a:ext>
            </a:extLst>
          </p:cNvPr>
          <p:cNvSpPr txBox="1"/>
          <p:nvPr/>
        </p:nvSpPr>
        <p:spPr>
          <a:xfrm>
            <a:off x="8470902" y="2009379"/>
            <a:ext cx="174958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Integer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E3F070B-E47A-9F9C-B00C-43B2E69C5036}"/>
              </a:ext>
            </a:extLst>
          </p:cNvPr>
          <p:cNvSpPr/>
          <p:nvPr/>
        </p:nvSpPr>
        <p:spPr>
          <a:xfrm>
            <a:off x="8070066" y="1712763"/>
            <a:ext cx="223538" cy="1986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A3641F7-8300-6227-159C-53564B0D8E2F}"/>
              </a:ext>
            </a:extLst>
          </p:cNvPr>
          <p:cNvSpPr/>
          <p:nvPr/>
        </p:nvSpPr>
        <p:spPr>
          <a:xfrm>
            <a:off x="8070066" y="2050688"/>
            <a:ext cx="223538" cy="198629"/>
          </a:xfrm>
          <a:prstGeom prst="rect">
            <a:avLst/>
          </a:prstGeom>
          <a:solidFill>
            <a:srgbClr val="C0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/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0091BD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𝑆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DA7C60-53DF-F7B4-8A10-771B848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3" y="2928078"/>
                <a:ext cx="2214246" cy="598112"/>
              </a:xfrm>
              <a:prstGeom prst="rect">
                <a:avLst/>
              </a:prstGeom>
              <a:blipFill>
                <a:blip r:embed="rId12"/>
                <a:stretch>
                  <a:fillRect t="-4167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/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e>
                        <m:sub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𝑚𝑖𝑛</m:t>
                          </m:r>
                        </m:sub>
                      </m:sSub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kern="1200" smtClean="0">
                              <a:solidFill>
                                <a:srgbClr val="0091BD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den>
                      </m:f>
                      <m:r>
                        <a:rPr lang="en-GB" sz="2000" b="0" i="1" kern="1200" smtClean="0">
                          <a:solidFill>
                            <a:srgbClr val="323E48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6032BD-1741-671B-B49A-3F9FFBAC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06" y="3634578"/>
                <a:ext cx="2758126" cy="551433"/>
              </a:xfrm>
              <a:prstGeom prst="rect">
                <a:avLst/>
              </a:prstGeom>
              <a:blipFill>
                <a:blip r:embed="rId13"/>
                <a:stretch>
                  <a:fillRect l="-1835" t="-6818" r="-2752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/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kern="1200" smtClean="0">
                          <a:solidFill>
                            <a:srgbClr val="C05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𝑞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𝑐𝑙𝑖𝑝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𝑟𝑜𝑢𝑛𝑑</m:t>
                      </m:r>
                      <m:d>
                        <m:dPr>
                          <m:ctrlP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GB" sz="2000" b="0" i="1" kern="1200" smtClean="0">
                                  <a:solidFill>
                                    <a:srgbClr val="0091BD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den>
                          </m:f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en-GB" sz="2000" b="0" i="1" kern="1200" smtClean="0">
                              <a:solidFill>
                                <a:srgbClr val="C05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GB" sz="2000" b="0" i="1" kern="12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GB" sz="2000" b="0" i="1" kern="1200" smtClean="0">
                                  <a:solidFill>
                                    <a:srgbClr val="C05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en-GB" sz="20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20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B626B1-6A2B-F032-2DDB-76EFD02E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6" y="4278734"/>
                <a:ext cx="4008790" cy="551433"/>
              </a:xfrm>
              <a:prstGeom prst="rect">
                <a:avLst/>
              </a:prstGeom>
              <a:blipFill>
                <a:blip r:embed="rId14"/>
                <a:stretch>
                  <a:fillRect l="-1262" t="-4444" r="-157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Formats on ARM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BC-8844-6931-9701-275799ACC0FD}"/>
              </a:ext>
            </a:extLst>
          </p:cNvPr>
          <p:cNvSpPr txBox="1">
            <a:spLocks/>
          </p:cNvSpPr>
          <p:nvPr/>
        </p:nvSpPr>
        <p:spPr>
          <a:xfrm>
            <a:off x="479425" y="1052520"/>
            <a:ext cx="9915524" cy="1264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800"/>
              </a:spcBef>
            </a:pPr>
            <a:r>
              <a:rPr lang="en-GB" altLang="en-US" b="1" dirty="0"/>
              <a:t>Data Formats</a:t>
            </a:r>
            <a:r>
              <a:rPr lang="en-GB" altLang="en-US" dirty="0"/>
              <a:t> (</a:t>
            </a:r>
            <a:r>
              <a:rPr lang="en-GB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fp32 -&gt; fp16/bfp16 -&gt; int8 -&gt; int4</a:t>
            </a:r>
            <a:r>
              <a:rPr lang="en-GB" altLang="en-US" dirty="0"/>
              <a:t>)</a:t>
            </a:r>
          </a:p>
          <a:p>
            <a:pPr lvl="2">
              <a:spcBef>
                <a:spcPts val="800"/>
              </a:spcBef>
            </a:pPr>
            <a:r>
              <a:rPr lang="en-GB" altLang="en-US" dirty="0"/>
              <a:t> </a:t>
            </a:r>
            <a:r>
              <a:rPr lang="en-GB" dirty="0"/>
              <a:t>Reduces the </a:t>
            </a:r>
            <a:r>
              <a:rPr lang="en-GB" b="1" dirty="0"/>
              <a:t>bit width</a:t>
            </a:r>
            <a:r>
              <a:rPr lang="en-GB" dirty="0"/>
              <a:t> of parameters to lower memory and compute cost</a:t>
            </a:r>
            <a:r>
              <a:rPr lang="en-GB" altLang="en-US" dirty="0"/>
              <a:t>. </a:t>
            </a:r>
          </a:p>
          <a:p>
            <a:pPr lvl="2">
              <a:spcBef>
                <a:spcPts val="800"/>
              </a:spcBef>
            </a:pPr>
            <a:r>
              <a:rPr lang="en-GB" altLang="en-US" dirty="0"/>
              <a:t> Reducing</a:t>
            </a:r>
            <a:r>
              <a:rPr lang="en-GB" altLang="en-US" b="1" dirty="0"/>
              <a:t> bit-widths reduces numerical precision </a:t>
            </a:r>
            <a:r>
              <a:rPr lang="en-GB" altLang="en-US" dirty="0"/>
              <a:t>(the number of representable values). </a:t>
            </a:r>
          </a:p>
          <a:p>
            <a:pPr lvl="2">
              <a:spcBef>
                <a:spcPts val="800"/>
              </a:spcBef>
            </a:pPr>
            <a:r>
              <a:rPr lang="en-GB" altLang="en-US" b="1" dirty="0"/>
              <a:t> Bf16 </a:t>
            </a:r>
            <a:r>
              <a:rPr lang="en-GB" altLang="en-US" dirty="0"/>
              <a:t>has higher </a:t>
            </a:r>
            <a:r>
              <a:rPr lang="en-GB" altLang="en-US" b="1" dirty="0"/>
              <a:t>dynamic range </a:t>
            </a:r>
            <a:r>
              <a:rPr lang="en-GB" altLang="en-US" dirty="0"/>
              <a:t>compared to fp16, and avoids overflow errors.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7FB0CF3-1D9B-BA5D-C2DF-75A6739C149C}"/>
              </a:ext>
            </a:extLst>
          </p:cNvPr>
          <p:cNvSpPr/>
          <p:nvPr/>
        </p:nvSpPr>
        <p:spPr>
          <a:xfrm>
            <a:off x="1891210" y="2812673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57F0DD-BFF1-F02E-D8E8-E03546C89414}"/>
              </a:ext>
            </a:extLst>
          </p:cNvPr>
          <p:cNvSpPr/>
          <p:nvPr/>
        </p:nvSpPr>
        <p:spPr>
          <a:xfrm>
            <a:off x="213870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E86EFB1-D797-F50A-AF45-56EB4278022F}"/>
              </a:ext>
            </a:extLst>
          </p:cNvPr>
          <p:cNvSpPr/>
          <p:nvPr/>
        </p:nvSpPr>
        <p:spPr>
          <a:xfrm>
            <a:off x="2386204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E2150D6-0C05-70C8-B7FA-EC1FDD8BC68A}"/>
              </a:ext>
            </a:extLst>
          </p:cNvPr>
          <p:cNvSpPr/>
          <p:nvPr/>
        </p:nvSpPr>
        <p:spPr>
          <a:xfrm>
            <a:off x="2631147" y="2812673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88C768-FB05-4DFF-D335-D7316FD3CDE2}"/>
              </a:ext>
            </a:extLst>
          </p:cNvPr>
          <p:cNvSpPr/>
          <p:nvPr/>
        </p:nvSpPr>
        <p:spPr>
          <a:xfrm>
            <a:off x="1891210" y="3498978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0B8D243-4649-9869-280F-2150F54261C3}"/>
              </a:ext>
            </a:extLst>
          </p:cNvPr>
          <p:cNvSpPr/>
          <p:nvPr/>
        </p:nvSpPr>
        <p:spPr>
          <a:xfrm>
            <a:off x="213870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89595A5-8080-A7B1-C32A-DAA7712C03CE}"/>
              </a:ext>
            </a:extLst>
          </p:cNvPr>
          <p:cNvSpPr/>
          <p:nvPr/>
        </p:nvSpPr>
        <p:spPr>
          <a:xfrm>
            <a:off x="238620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BFBFBF-1087-0BCA-7CFE-FD6BE2839A35}"/>
              </a:ext>
            </a:extLst>
          </p:cNvPr>
          <p:cNvSpPr/>
          <p:nvPr/>
        </p:nvSpPr>
        <p:spPr>
          <a:xfrm>
            <a:off x="263114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D8EF9C-20C9-7FE7-9258-09CC0063FFB6}"/>
              </a:ext>
            </a:extLst>
          </p:cNvPr>
          <p:cNvSpPr/>
          <p:nvPr/>
        </p:nvSpPr>
        <p:spPr>
          <a:xfrm>
            <a:off x="2876090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CE733-BB4D-D8A9-EA08-5BCCCFF9E713}"/>
              </a:ext>
            </a:extLst>
          </p:cNvPr>
          <p:cNvSpPr/>
          <p:nvPr/>
        </p:nvSpPr>
        <p:spPr>
          <a:xfrm>
            <a:off x="312358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8E84382-57B9-D538-547D-832E3937B992}"/>
              </a:ext>
            </a:extLst>
          </p:cNvPr>
          <p:cNvSpPr/>
          <p:nvPr/>
        </p:nvSpPr>
        <p:spPr>
          <a:xfrm>
            <a:off x="3371084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4EB5AB0-D138-28B6-C5F1-7D45EE141005}"/>
              </a:ext>
            </a:extLst>
          </p:cNvPr>
          <p:cNvSpPr/>
          <p:nvPr/>
        </p:nvSpPr>
        <p:spPr>
          <a:xfrm>
            <a:off x="3616027" y="3498978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A92DE69-0A37-58C0-16E9-B7337C49D01B}"/>
              </a:ext>
            </a:extLst>
          </p:cNvPr>
          <p:cNvSpPr/>
          <p:nvPr/>
        </p:nvSpPr>
        <p:spPr>
          <a:xfrm>
            <a:off x="1891210" y="5045735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F3DF26F-45FB-732D-D4C9-85CE2CB2369C}"/>
              </a:ext>
            </a:extLst>
          </p:cNvPr>
          <p:cNvSpPr/>
          <p:nvPr/>
        </p:nvSpPr>
        <p:spPr>
          <a:xfrm>
            <a:off x="213870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F0BE21D-21D1-C1E3-B9C7-2A90F0A1F00B}"/>
              </a:ext>
            </a:extLst>
          </p:cNvPr>
          <p:cNvSpPr/>
          <p:nvPr/>
        </p:nvSpPr>
        <p:spPr>
          <a:xfrm>
            <a:off x="238620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3F11E73-9825-83AF-6F1C-D9B2D9CFC3FB}"/>
              </a:ext>
            </a:extLst>
          </p:cNvPr>
          <p:cNvSpPr/>
          <p:nvPr/>
        </p:nvSpPr>
        <p:spPr>
          <a:xfrm>
            <a:off x="263114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662E3E3-E7DD-2E08-EC40-95B94D0C3F26}"/>
              </a:ext>
            </a:extLst>
          </p:cNvPr>
          <p:cNvSpPr/>
          <p:nvPr/>
        </p:nvSpPr>
        <p:spPr>
          <a:xfrm>
            <a:off x="287609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BF48145-0671-0321-FEBF-C0C1D7A51590}"/>
              </a:ext>
            </a:extLst>
          </p:cNvPr>
          <p:cNvSpPr/>
          <p:nvPr/>
        </p:nvSpPr>
        <p:spPr>
          <a:xfrm>
            <a:off x="312358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F8378A2-BDBB-99DE-01EF-BA37B53851D1}"/>
              </a:ext>
            </a:extLst>
          </p:cNvPr>
          <p:cNvSpPr/>
          <p:nvPr/>
        </p:nvSpPr>
        <p:spPr>
          <a:xfrm>
            <a:off x="3371084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6EBEDA-28A5-CE01-BF93-CAE2FAE4E2C4}"/>
              </a:ext>
            </a:extLst>
          </p:cNvPr>
          <p:cNvSpPr/>
          <p:nvPr/>
        </p:nvSpPr>
        <p:spPr>
          <a:xfrm>
            <a:off x="3616027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5E2A3E-A113-B1D7-C206-CB475C7754C9}"/>
              </a:ext>
            </a:extLst>
          </p:cNvPr>
          <p:cNvSpPr/>
          <p:nvPr/>
        </p:nvSpPr>
        <p:spPr>
          <a:xfrm>
            <a:off x="3860970" y="5045735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09E369A-A366-A7EA-476C-39CEFF7FE2E5}"/>
              </a:ext>
            </a:extLst>
          </p:cNvPr>
          <p:cNvSpPr/>
          <p:nvPr/>
        </p:nvSpPr>
        <p:spPr>
          <a:xfrm>
            <a:off x="410846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F8188-E78D-B6A7-9326-0C040DE182EF}"/>
              </a:ext>
            </a:extLst>
          </p:cNvPr>
          <p:cNvSpPr/>
          <p:nvPr/>
        </p:nvSpPr>
        <p:spPr>
          <a:xfrm>
            <a:off x="435596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69BDA9AB-FA23-D311-22EF-CA0149E4BA48}"/>
              </a:ext>
            </a:extLst>
          </p:cNvPr>
          <p:cNvSpPr/>
          <p:nvPr/>
        </p:nvSpPr>
        <p:spPr>
          <a:xfrm>
            <a:off x="460090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33F404-5A30-8359-6654-A9E1131C99CB}"/>
              </a:ext>
            </a:extLst>
          </p:cNvPr>
          <p:cNvSpPr/>
          <p:nvPr/>
        </p:nvSpPr>
        <p:spPr>
          <a:xfrm>
            <a:off x="4845850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BA0626-1DD8-B694-593F-16498CC518CE}"/>
              </a:ext>
            </a:extLst>
          </p:cNvPr>
          <p:cNvSpPr/>
          <p:nvPr/>
        </p:nvSpPr>
        <p:spPr>
          <a:xfrm>
            <a:off x="509334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580CA74-E773-844A-D506-873E66431767}"/>
              </a:ext>
            </a:extLst>
          </p:cNvPr>
          <p:cNvSpPr/>
          <p:nvPr/>
        </p:nvSpPr>
        <p:spPr>
          <a:xfrm>
            <a:off x="5340844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4C539CD-8F63-56C6-2794-F0FECC983BC3}"/>
              </a:ext>
            </a:extLst>
          </p:cNvPr>
          <p:cNvSpPr/>
          <p:nvPr/>
        </p:nvSpPr>
        <p:spPr>
          <a:xfrm>
            <a:off x="5585787" y="5045735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46A2851-262B-B88D-1082-A534985E59FB}"/>
              </a:ext>
            </a:extLst>
          </p:cNvPr>
          <p:cNvSpPr/>
          <p:nvPr/>
        </p:nvSpPr>
        <p:spPr>
          <a:xfrm>
            <a:off x="1891210" y="5797264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274AB70-7792-2376-A5AE-3454348E3992}"/>
              </a:ext>
            </a:extLst>
          </p:cNvPr>
          <p:cNvSpPr/>
          <p:nvPr/>
        </p:nvSpPr>
        <p:spPr>
          <a:xfrm>
            <a:off x="213870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6D75E74-16F6-9E59-5BEC-39CB51905D8E}"/>
              </a:ext>
            </a:extLst>
          </p:cNvPr>
          <p:cNvSpPr/>
          <p:nvPr/>
        </p:nvSpPr>
        <p:spPr>
          <a:xfrm>
            <a:off x="238620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01BB166-5C17-7528-91A0-635C0F3D233E}"/>
              </a:ext>
            </a:extLst>
          </p:cNvPr>
          <p:cNvSpPr/>
          <p:nvPr/>
        </p:nvSpPr>
        <p:spPr>
          <a:xfrm>
            <a:off x="263114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45504C9-CF8B-18F6-0E51-0D5E0E22869E}"/>
              </a:ext>
            </a:extLst>
          </p:cNvPr>
          <p:cNvSpPr/>
          <p:nvPr/>
        </p:nvSpPr>
        <p:spPr>
          <a:xfrm>
            <a:off x="287609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932EA66-1DE2-9FC1-4B99-96CA13AB2D78}"/>
              </a:ext>
            </a:extLst>
          </p:cNvPr>
          <p:cNvSpPr/>
          <p:nvPr/>
        </p:nvSpPr>
        <p:spPr>
          <a:xfrm>
            <a:off x="312358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C3D896F-D1CA-90D6-38F3-815CCF81C702}"/>
              </a:ext>
            </a:extLst>
          </p:cNvPr>
          <p:cNvSpPr/>
          <p:nvPr/>
        </p:nvSpPr>
        <p:spPr>
          <a:xfrm>
            <a:off x="3371084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DA82E00-3686-99B8-4C17-2FF725B4D458}"/>
              </a:ext>
            </a:extLst>
          </p:cNvPr>
          <p:cNvSpPr/>
          <p:nvPr/>
        </p:nvSpPr>
        <p:spPr>
          <a:xfrm>
            <a:off x="3616027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51A2B7FE-7AE7-4BEB-2EEA-51BB95383969}"/>
              </a:ext>
            </a:extLst>
          </p:cNvPr>
          <p:cNvSpPr/>
          <p:nvPr/>
        </p:nvSpPr>
        <p:spPr>
          <a:xfrm>
            <a:off x="3860970" y="5797264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DCA6C9A-9280-D5FE-4C77-03C7B091E351}"/>
              </a:ext>
            </a:extLst>
          </p:cNvPr>
          <p:cNvSpPr/>
          <p:nvPr/>
        </p:nvSpPr>
        <p:spPr>
          <a:xfrm>
            <a:off x="410846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1084404-A853-3C98-DEE3-1A52EE057FEC}"/>
              </a:ext>
            </a:extLst>
          </p:cNvPr>
          <p:cNvSpPr/>
          <p:nvPr/>
        </p:nvSpPr>
        <p:spPr>
          <a:xfrm>
            <a:off x="435596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FFA6B85-79A3-73E9-D132-3431068FD7B7}"/>
              </a:ext>
            </a:extLst>
          </p:cNvPr>
          <p:cNvSpPr/>
          <p:nvPr/>
        </p:nvSpPr>
        <p:spPr>
          <a:xfrm>
            <a:off x="460090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A31E458-5D25-BE89-31D6-CD2D7AC54FD0}"/>
              </a:ext>
            </a:extLst>
          </p:cNvPr>
          <p:cNvSpPr/>
          <p:nvPr/>
        </p:nvSpPr>
        <p:spPr>
          <a:xfrm>
            <a:off x="4845850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45AAD55-404F-5806-EE20-F59EA32C9191}"/>
              </a:ext>
            </a:extLst>
          </p:cNvPr>
          <p:cNvSpPr/>
          <p:nvPr/>
        </p:nvSpPr>
        <p:spPr>
          <a:xfrm>
            <a:off x="509334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6C4B34-EC74-5808-AD43-3AEDEC6FC12F}"/>
              </a:ext>
            </a:extLst>
          </p:cNvPr>
          <p:cNvSpPr/>
          <p:nvPr/>
        </p:nvSpPr>
        <p:spPr>
          <a:xfrm>
            <a:off x="5340844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7ADB78B-D094-C92F-D5B2-D6EAB4FEC15B}"/>
              </a:ext>
            </a:extLst>
          </p:cNvPr>
          <p:cNvSpPr/>
          <p:nvPr/>
        </p:nvSpPr>
        <p:spPr>
          <a:xfrm>
            <a:off x="5585787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18FF999-C650-D1E1-E047-7C4FAA117308}"/>
              </a:ext>
            </a:extLst>
          </p:cNvPr>
          <p:cNvSpPr/>
          <p:nvPr/>
        </p:nvSpPr>
        <p:spPr>
          <a:xfrm>
            <a:off x="584953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6B2F6FD-8A28-D9B2-6B96-3EEFB7BC70C4}"/>
              </a:ext>
            </a:extLst>
          </p:cNvPr>
          <p:cNvSpPr/>
          <p:nvPr/>
        </p:nvSpPr>
        <p:spPr>
          <a:xfrm>
            <a:off x="60970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CA144E7-16D7-E464-CF3C-C07C22B03029}"/>
              </a:ext>
            </a:extLst>
          </p:cNvPr>
          <p:cNvSpPr/>
          <p:nvPr/>
        </p:nvSpPr>
        <p:spPr>
          <a:xfrm>
            <a:off x="634453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AC7136A-9568-02DC-2C11-1821C07414E4}"/>
              </a:ext>
            </a:extLst>
          </p:cNvPr>
          <p:cNvSpPr/>
          <p:nvPr/>
        </p:nvSpPr>
        <p:spPr>
          <a:xfrm>
            <a:off x="65894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825D9B6-61EC-D624-CC6B-5DC2E4A40300}"/>
              </a:ext>
            </a:extLst>
          </p:cNvPr>
          <p:cNvSpPr/>
          <p:nvPr/>
        </p:nvSpPr>
        <p:spPr>
          <a:xfrm>
            <a:off x="683441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4816C3A-9449-FE5E-4DA4-FEE3AF82BE1D}"/>
              </a:ext>
            </a:extLst>
          </p:cNvPr>
          <p:cNvSpPr/>
          <p:nvPr/>
        </p:nvSpPr>
        <p:spPr>
          <a:xfrm>
            <a:off x="70819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D5D9491-C00B-09C5-30A1-C9B33279037E}"/>
              </a:ext>
            </a:extLst>
          </p:cNvPr>
          <p:cNvSpPr/>
          <p:nvPr/>
        </p:nvSpPr>
        <p:spPr>
          <a:xfrm>
            <a:off x="732941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B1558FB-8D9F-C9E5-1962-5055FB63D7E3}"/>
              </a:ext>
            </a:extLst>
          </p:cNvPr>
          <p:cNvSpPr/>
          <p:nvPr/>
        </p:nvSpPr>
        <p:spPr>
          <a:xfrm>
            <a:off x="757435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1C7453C-29FF-BF4B-DF3B-66A0AD3A63E8}"/>
              </a:ext>
            </a:extLst>
          </p:cNvPr>
          <p:cNvSpPr/>
          <p:nvPr/>
        </p:nvSpPr>
        <p:spPr>
          <a:xfrm>
            <a:off x="781929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ACC385F-B927-F60A-F557-024313C7768A}"/>
              </a:ext>
            </a:extLst>
          </p:cNvPr>
          <p:cNvSpPr/>
          <p:nvPr/>
        </p:nvSpPr>
        <p:spPr>
          <a:xfrm>
            <a:off x="806679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F16F127-56AE-849C-E840-899B25712AB4}"/>
              </a:ext>
            </a:extLst>
          </p:cNvPr>
          <p:cNvSpPr/>
          <p:nvPr/>
        </p:nvSpPr>
        <p:spPr>
          <a:xfrm>
            <a:off x="831429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0F8DDB4-68CA-93FC-AB36-D523879AD9E9}"/>
              </a:ext>
            </a:extLst>
          </p:cNvPr>
          <p:cNvSpPr/>
          <p:nvPr/>
        </p:nvSpPr>
        <p:spPr>
          <a:xfrm>
            <a:off x="855923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2357269-7484-062F-D44F-F1F9FE984FF6}"/>
              </a:ext>
            </a:extLst>
          </p:cNvPr>
          <p:cNvSpPr/>
          <p:nvPr/>
        </p:nvSpPr>
        <p:spPr>
          <a:xfrm>
            <a:off x="8804179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99B9DC4-D979-458B-9459-0E173A8EBC58}"/>
              </a:ext>
            </a:extLst>
          </p:cNvPr>
          <p:cNvSpPr/>
          <p:nvPr/>
        </p:nvSpPr>
        <p:spPr>
          <a:xfrm>
            <a:off x="905167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5C16247-2F37-20F3-D4C0-C4EC7FF40771}"/>
              </a:ext>
            </a:extLst>
          </p:cNvPr>
          <p:cNvSpPr/>
          <p:nvPr/>
        </p:nvSpPr>
        <p:spPr>
          <a:xfrm>
            <a:off x="9299173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7DE29E1-E4E7-00CC-8D28-015B2719FBAF}"/>
              </a:ext>
            </a:extLst>
          </p:cNvPr>
          <p:cNvSpPr/>
          <p:nvPr/>
        </p:nvSpPr>
        <p:spPr>
          <a:xfrm>
            <a:off x="9544116" y="5797264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7BA2C16-877E-F5D2-7911-02E4A3BCBBC8}"/>
              </a:ext>
            </a:extLst>
          </p:cNvPr>
          <p:cNvSpPr txBox="1"/>
          <p:nvPr/>
        </p:nvSpPr>
        <p:spPr>
          <a:xfrm>
            <a:off x="814918" y="2849481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74F20CE3-3299-C7AF-D756-239030B9BD75}"/>
              </a:ext>
            </a:extLst>
          </p:cNvPr>
          <p:cNvSpPr txBox="1"/>
          <p:nvPr/>
        </p:nvSpPr>
        <p:spPr>
          <a:xfrm>
            <a:off x="787455" y="3539903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</a:t>
            </a:r>
            <a:r>
              <a:rPr lang="en-US" sz="2100" kern="12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nt8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4CE5196-FCB7-C8AC-4C14-9A57AACD7C3D}"/>
              </a:ext>
            </a:extLst>
          </p:cNvPr>
          <p:cNvSpPr txBox="1"/>
          <p:nvPr/>
        </p:nvSpPr>
        <p:spPr>
          <a:xfrm>
            <a:off x="786197" y="5080310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0AB7E9-6C03-A318-8F0C-39A826EE9B11}"/>
              </a:ext>
            </a:extLst>
          </p:cNvPr>
          <p:cNvSpPr txBox="1"/>
          <p:nvPr/>
        </p:nvSpPr>
        <p:spPr>
          <a:xfrm>
            <a:off x="786198" y="5843699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fp32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5112290-2242-C310-5619-1982E10193C6}"/>
              </a:ext>
            </a:extLst>
          </p:cNvPr>
          <p:cNvSpPr/>
          <p:nvPr/>
        </p:nvSpPr>
        <p:spPr>
          <a:xfrm>
            <a:off x="9989435" y="286241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901CB29E-D430-E9AB-19B0-49502CA1E87D}"/>
              </a:ext>
            </a:extLst>
          </p:cNvPr>
          <p:cNvSpPr txBox="1">
            <a:spLocks/>
          </p:cNvSpPr>
          <p:nvPr/>
        </p:nvSpPr>
        <p:spPr>
          <a:xfrm>
            <a:off x="9891325" y="286241"/>
            <a:ext cx="145625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Sign bits 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B0EE823-0788-282A-04BE-701E91765F85}"/>
              </a:ext>
            </a:extLst>
          </p:cNvPr>
          <p:cNvSpPr/>
          <p:nvPr/>
        </p:nvSpPr>
        <p:spPr>
          <a:xfrm>
            <a:off x="9989435" y="1284223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060990AE-B41D-E735-0374-C362DC812774}"/>
              </a:ext>
            </a:extLst>
          </p:cNvPr>
          <p:cNvSpPr txBox="1">
            <a:spLocks/>
          </p:cNvSpPr>
          <p:nvPr/>
        </p:nvSpPr>
        <p:spPr>
          <a:xfrm>
            <a:off x="9882070" y="1284223"/>
            <a:ext cx="2080656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Exponent bits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65B2C9E-D3FD-10CB-8734-23A2BB442D87}"/>
              </a:ext>
            </a:extLst>
          </p:cNvPr>
          <p:cNvSpPr/>
          <p:nvPr/>
        </p:nvSpPr>
        <p:spPr>
          <a:xfrm>
            <a:off x="9989435" y="1809341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61783503-6CE1-C730-EC90-63AE6D845C87}"/>
              </a:ext>
            </a:extLst>
          </p:cNvPr>
          <p:cNvSpPr txBox="1">
            <a:spLocks/>
          </p:cNvSpPr>
          <p:nvPr/>
        </p:nvSpPr>
        <p:spPr>
          <a:xfrm>
            <a:off x="9882070" y="1829357"/>
            <a:ext cx="2324875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Mantissa bits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E87E563-F43D-5A07-1A01-81267BC3074F}"/>
              </a:ext>
            </a:extLst>
          </p:cNvPr>
          <p:cNvSpPr/>
          <p:nvPr/>
        </p:nvSpPr>
        <p:spPr>
          <a:xfrm>
            <a:off x="9989435" y="779122"/>
            <a:ext cx="18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5E82BC40-40AE-B5A2-7B70-99046AF271F6}"/>
              </a:ext>
            </a:extLst>
          </p:cNvPr>
          <p:cNvSpPr txBox="1">
            <a:spLocks/>
          </p:cNvSpPr>
          <p:nvPr/>
        </p:nvSpPr>
        <p:spPr>
          <a:xfrm>
            <a:off x="9882070" y="779161"/>
            <a:ext cx="1657610" cy="3800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6095" lvl="1" indent="0">
              <a:buNone/>
            </a:pPr>
            <a:r>
              <a:rPr lang="en-GB" altLang="en-US" dirty="0"/>
              <a:t>Value 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/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𝑓𝑝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𝑀𝑎𝑛𝑡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𝐸𝑥𝑝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  <m:r>
                            <a:rPr lang="en-GB" sz="21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2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450AC639-05B4-416A-31EA-C3C8E635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819" y="3858978"/>
                <a:ext cx="4767984" cy="17740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/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2100" dirty="0">
                    <a:solidFill>
                      <a:schemeClr val="tx2"/>
                    </a:solidFill>
                    <a:latin typeface="+mj-lt"/>
                    <a:ea typeface="+mn-ea"/>
                  </a:rPr>
                  <a:t> 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𝑖𝑛𝑡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GB" sz="2100" b="0" i="1" kern="1200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GB" sz="2100" b="0" i="1" kern="120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𝑠𝑖𝑔𝑛</m:t>
                          </m:r>
                        </m:sup>
                      </m:sSup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100" b="0" i="1" kern="120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GB" sz="2100" b="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73472B9E-3409-1B73-E29F-B8B848F97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684" y="3413426"/>
                <a:ext cx="4767984" cy="17714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1C7B49C-016C-46BA-DB65-5B40C41EBD1C}"/>
              </a:ext>
            </a:extLst>
          </p:cNvPr>
          <p:cNvSpPr/>
          <p:nvPr/>
        </p:nvSpPr>
        <p:spPr>
          <a:xfrm>
            <a:off x="1891210" y="4299150"/>
            <a:ext cx="180000" cy="3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0B827-98FA-52F4-3114-0974C51781B2}"/>
              </a:ext>
            </a:extLst>
          </p:cNvPr>
          <p:cNvSpPr/>
          <p:nvPr/>
        </p:nvSpPr>
        <p:spPr>
          <a:xfrm>
            <a:off x="213870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D34F5-46ED-C7AF-FFF3-02B60142AEC1}"/>
              </a:ext>
            </a:extLst>
          </p:cNvPr>
          <p:cNvSpPr/>
          <p:nvPr/>
        </p:nvSpPr>
        <p:spPr>
          <a:xfrm>
            <a:off x="2386204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DABDC-5C73-B7AD-5312-6F4EE381E3DA}"/>
              </a:ext>
            </a:extLst>
          </p:cNvPr>
          <p:cNvSpPr/>
          <p:nvPr/>
        </p:nvSpPr>
        <p:spPr>
          <a:xfrm>
            <a:off x="263114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0C5713-40F1-2400-6BF1-747BE4CBD5C2}"/>
              </a:ext>
            </a:extLst>
          </p:cNvPr>
          <p:cNvSpPr/>
          <p:nvPr/>
        </p:nvSpPr>
        <p:spPr>
          <a:xfrm>
            <a:off x="2876090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81515-233D-3674-EECB-B5E612AC2327}"/>
              </a:ext>
            </a:extLst>
          </p:cNvPr>
          <p:cNvSpPr/>
          <p:nvPr/>
        </p:nvSpPr>
        <p:spPr>
          <a:xfrm>
            <a:off x="3123587" y="4299150"/>
            <a:ext cx="180000" cy="360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1F5315-69B0-0721-50A1-BACD3891E7B8}"/>
              </a:ext>
            </a:extLst>
          </p:cNvPr>
          <p:cNvSpPr/>
          <p:nvPr/>
        </p:nvSpPr>
        <p:spPr>
          <a:xfrm>
            <a:off x="337108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A8C9D-B173-E00F-4DC5-FACA79ACBCBA}"/>
              </a:ext>
            </a:extLst>
          </p:cNvPr>
          <p:cNvSpPr/>
          <p:nvPr/>
        </p:nvSpPr>
        <p:spPr>
          <a:xfrm>
            <a:off x="361602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9E1E0-F9F1-017D-063F-78C3D6A6BD8C}"/>
              </a:ext>
            </a:extLst>
          </p:cNvPr>
          <p:cNvSpPr/>
          <p:nvPr/>
        </p:nvSpPr>
        <p:spPr>
          <a:xfrm>
            <a:off x="386097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96FC08-F550-894C-C6C8-54C8E4F784E5}"/>
              </a:ext>
            </a:extLst>
          </p:cNvPr>
          <p:cNvSpPr/>
          <p:nvPr/>
        </p:nvSpPr>
        <p:spPr>
          <a:xfrm>
            <a:off x="410846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A6FE84-4407-E52E-5C01-23D32DB8A026}"/>
              </a:ext>
            </a:extLst>
          </p:cNvPr>
          <p:cNvSpPr/>
          <p:nvPr/>
        </p:nvSpPr>
        <p:spPr>
          <a:xfrm>
            <a:off x="435596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846931-B592-BCB3-927F-C96B0206730A}"/>
              </a:ext>
            </a:extLst>
          </p:cNvPr>
          <p:cNvSpPr/>
          <p:nvPr/>
        </p:nvSpPr>
        <p:spPr>
          <a:xfrm>
            <a:off x="460090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F16FB-EC09-76CC-D6FE-38E84DCD7DF5}"/>
              </a:ext>
            </a:extLst>
          </p:cNvPr>
          <p:cNvSpPr/>
          <p:nvPr/>
        </p:nvSpPr>
        <p:spPr>
          <a:xfrm>
            <a:off x="4845850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F6D53-1807-A438-EE7C-4F90E0DF6F68}"/>
              </a:ext>
            </a:extLst>
          </p:cNvPr>
          <p:cNvSpPr/>
          <p:nvPr/>
        </p:nvSpPr>
        <p:spPr>
          <a:xfrm>
            <a:off x="509334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06E78-32C7-2653-7641-DB5C598B53A3}"/>
              </a:ext>
            </a:extLst>
          </p:cNvPr>
          <p:cNvSpPr/>
          <p:nvPr/>
        </p:nvSpPr>
        <p:spPr>
          <a:xfrm>
            <a:off x="5340844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DD7DFD-294C-2569-FE75-93DDD9D650DF}"/>
              </a:ext>
            </a:extLst>
          </p:cNvPr>
          <p:cNvSpPr/>
          <p:nvPr/>
        </p:nvSpPr>
        <p:spPr>
          <a:xfrm>
            <a:off x="5585787" y="4299150"/>
            <a:ext cx="180000" cy="360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14228-A8C5-78EE-649D-61AE7C393CC0}"/>
              </a:ext>
            </a:extLst>
          </p:cNvPr>
          <p:cNvSpPr txBox="1"/>
          <p:nvPr/>
        </p:nvSpPr>
        <p:spPr>
          <a:xfrm>
            <a:off x="785735" y="4337867"/>
            <a:ext cx="85510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bf16</a:t>
            </a:r>
            <a:endParaRPr lang="en-US" sz="2100" kern="1200" dirty="0">
              <a:solidFill>
                <a:schemeClr val="tx2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24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Neural Network Pruning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FDDBE-208A-FDF2-DAFC-20AF24212819}"/>
              </a:ext>
            </a:extLst>
          </p:cNvPr>
          <p:cNvSpPr txBox="1"/>
          <p:nvPr/>
        </p:nvSpPr>
        <p:spPr>
          <a:xfrm>
            <a:off x="1566896" y="6363228"/>
            <a:ext cx="8917215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dirty="0"/>
              <a:t>Han, S., Pool, J., Tran, J and Dally, W. (2015, December 7–12). Learning Both Weights and Connections for Efficient Neural Network [Conference Paper] Neural Information Processing Systems, Montreal, Canada. https://doi.org/10.48550/arXiv.1506.02626</a:t>
            </a:r>
            <a:endParaRPr lang="en-US" sz="1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C521927-F9A0-7A21-A89B-9D2480ED36DD}"/>
              </a:ext>
            </a:extLst>
          </p:cNvPr>
          <p:cNvSpPr txBox="1">
            <a:spLocks/>
          </p:cNvSpPr>
          <p:nvPr/>
        </p:nvSpPr>
        <p:spPr>
          <a:xfrm>
            <a:off x="398145" y="1398032"/>
            <a:ext cx="5057685" cy="25213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000" b="1" dirty="0"/>
              <a:t>Pruning</a:t>
            </a:r>
            <a:r>
              <a:rPr lang="en-US" sz="2000" dirty="0"/>
              <a:t> removes redundant weights, neurons or activations from the network.</a:t>
            </a:r>
          </a:p>
          <a:p>
            <a:pPr>
              <a:spcBef>
                <a:spcPts val="1800"/>
              </a:spcBef>
            </a:pPr>
            <a:r>
              <a:rPr lang="en-US" sz="2000" b="1" dirty="0"/>
              <a:t>High</a:t>
            </a:r>
            <a:r>
              <a:rPr lang="en-US" sz="2000" dirty="0"/>
              <a:t> level of </a:t>
            </a:r>
            <a:r>
              <a:rPr lang="en-US" sz="2000" b="1" dirty="0"/>
              <a:t>unstructured sparsity </a:t>
            </a:r>
            <a:r>
              <a:rPr lang="en-US" sz="2000" dirty="0"/>
              <a:t>can be achieved with minimal accuracy loss 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A common approach</a:t>
            </a:r>
            <a:r>
              <a:rPr lang="en-US" sz="2000" b="1" dirty="0"/>
              <a:t>, iterative magnitude pruning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6FD8B-F7CE-E9B4-EF13-D35ADEE90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645" y="352011"/>
            <a:ext cx="5341189" cy="3076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5AD8-1B98-5DF3-D955-85005BF9A702}"/>
              </a:ext>
            </a:extLst>
          </p:cNvPr>
          <p:cNvSpPr/>
          <p:nvPr/>
        </p:nvSpPr>
        <p:spPr>
          <a:xfrm>
            <a:off x="6096000" y="417799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55A236-02B7-DF10-359C-79A8DDEE8B07}"/>
              </a:ext>
            </a:extLst>
          </p:cNvPr>
          <p:cNvSpPr/>
          <p:nvPr/>
        </p:nvSpPr>
        <p:spPr>
          <a:xfrm>
            <a:off x="6661132" y="418751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591FFF-2522-8B64-1CDE-8E92D77D91CB}"/>
              </a:ext>
            </a:extLst>
          </p:cNvPr>
          <p:cNvSpPr/>
          <p:nvPr/>
        </p:nvSpPr>
        <p:spPr>
          <a:xfrm>
            <a:off x="7226264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7FD541-E79C-1E5E-BC4D-7E1D6DF54FE9}"/>
              </a:ext>
            </a:extLst>
          </p:cNvPr>
          <p:cNvSpPr/>
          <p:nvPr/>
        </p:nvSpPr>
        <p:spPr>
          <a:xfrm>
            <a:off x="7791396" y="417799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B9DC01-C304-0CBC-3222-21DAE3474048}"/>
              </a:ext>
            </a:extLst>
          </p:cNvPr>
          <p:cNvSpPr/>
          <p:nvPr/>
        </p:nvSpPr>
        <p:spPr>
          <a:xfrm>
            <a:off x="640080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0ED63B-91DF-F836-C322-B8F518FD6A08}"/>
              </a:ext>
            </a:extLst>
          </p:cNvPr>
          <p:cNvSpPr/>
          <p:nvPr/>
        </p:nvSpPr>
        <p:spPr>
          <a:xfrm>
            <a:off x="6944130" y="4768361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83F23F-3237-2418-828E-898158396301}"/>
              </a:ext>
            </a:extLst>
          </p:cNvPr>
          <p:cNvSpPr/>
          <p:nvPr/>
        </p:nvSpPr>
        <p:spPr>
          <a:xfrm>
            <a:off x="7487460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C68CE-295A-BDD7-1CDC-0EB4DF4B1D22}"/>
              </a:ext>
            </a:extLst>
          </p:cNvPr>
          <p:cNvSpPr/>
          <p:nvPr/>
        </p:nvSpPr>
        <p:spPr>
          <a:xfrm>
            <a:off x="6680399" y="5328607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7E8A9A-0890-5656-5FA8-B220427BAA20}"/>
              </a:ext>
            </a:extLst>
          </p:cNvPr>
          <p:cNvCxnSpPr>
            <a:stCxn id="8" idx="4"/>
            <a:endCxn id="12" idx="0"/>
          </p:cNvCxnSpPr>
          <p:nvPr/>
        </p:nvCxnSpPr>
        <p:spPr>
          <a:xfrm>
            <a:off x="6248400" y="4473267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080200-0267-A2D0-F3A3-F30E3F2F4E59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6553200" y="4482792"/>
            <a:ext cx="260332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DB3469-2E12-7914-4E22-31AAAF4431F3}"/>
              </a:ext>
            </a:extLst>
          </p:cNvPr>
          <p:cNvCxnSpPr>
            <a:stCxn id="10" idx="4"/>
            <a:endCxn id="12" idx="0"/>
          </p:cNvCxnSpPr>
          <p:nvPr/>
        </p:nvCxnSpPr>
        <p:spPr>
          <a:xfrm flipH="1">
            <a:off x="6553200" y="4473268"/>
            <a:ext cx="82546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FBD9B-117C-5A81-0BE4-978BD143C2C1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 flipH="1">
            <a:off x="6553200" y="4473268"/>
            <a:ext cx="139059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989D0A-17BC-146B-F288-3FC377DEA173}"/>
              </a:ext>
            </a:extLst>
          </p:cNvPr>
          <p:cNvCxnSpPr>
            <a:stCxn id="8" idx="4"/>
            <a:endCxn id="14" idx="0"/>
          </p:cNvCxnSpPr>
          <p:nvPr/>
        </p:nvCxnSpPr>
        <p:spPr>
          <a:xfrm>
            <a:off x="6248400" y="4473267"/>
            <a:ext cx="84813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E31660-5C1C-7D00-CA06-8C67178CC608}"/>
              </a:ext>
            </a:extLst>
          </p:cNvPr>
          <p:cNvCxnSpPr>
            <a:stCxn id="9" idx="4"/>
            <a:endCxn id="14" idx="0"/>
          </p:cNvCxnSpPr>
          <p:nvPr/>
        </p:nvCxnSpPr>
        <p:spPr>
          <a:xfrm>
            <a:off x="6813532" y="4482792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491C71-2C57-46DC-2FDD-1B66A6FB210C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 flipH="1">
            <a:off x="7096530" y="4473268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1A22E2-D50A-368C-B64F-12C0FAB05B9F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7096530" y="4473268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733861-B2D8-C173-4663-9B45388B04D9}"/>
              </a:ext>
            </a:extLst>
          </p:cNvPr>
          <p:cNvCxnSpPr>
            <a:stCxn id="8" idx="4"/>
            <a:endCxn id="15" idx="0"/>
          </p:cNvCxnSpPr>
          <p:nvPr/>
        </p:nvCxnSpPr>
        <p:spPr>
          <a:xfrm>
            <a:off x="6248400" y="4473267"/>
            <a:ext cx="1391460" cy="2935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EFCB02-D0D0-FEC5-3ADA-2149A3B4625D}"/>
              </a:ext>
            </a:extLst>
          </p:cNvPr>
          <p:cNvCxnSpPr>
            <a:stCxn id="9" idx="4"/>
            <a:endCxn id="15" idx="0"/>
          </p:cNvCxnSpPr>
          <p:nvPr/>
        </p:nvCxnSpPr>
        <p:spPr>
          <a:xfrm>
            <a:off x="6813532" y="4482792"/>
            <a:ext cx="826328" cy="2840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55E8A2-68E5-4D1F-1382-616AD714F760}"/>
              </a:ext>
            </a:extLst>
          </p:cNvPr>
          <p:cNvCxnSpPr>
            <a:stCxn id="10" idx="4"/>
            <a:endCxn id="15" idx="0"/>
          </p:cNvCxnSpPr>
          <p:nvPr/>
        </p:nvCxnSpPr>
        <p:spPr>
          <a:xfrm>
            <a:off x="7378664" y="4473268"/>
            <a:ext cx="26119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39E9CC-2164-379B-74F9-2D99A14EBFE9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 flipH="1">
            <a:off x="7639860" y="4473268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71FE0C-3C8D-7A74-6970-68A99C87C330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6553200" y="5063636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9A144A-A437-2A8D-74F9-E4D2FF9C0811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 flipH="1">
            <a:off x="6832799" y="5063636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476BE-01D0-07E3-2CBA-6BDD4AE71CFF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832799" y="5062087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2B3F867-E3B9-8E44-3ED8-80A11DE6FD44}"/>
              </a:ext>
            </a:extLst>
          </p:cNvPr>
          <p:cNvSpPr/>
          <p:nvPr/>
        </p:nvSpPr>
        <p:spPr>
          <a:xfrm>
            <a:off x="7196777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121E053-EBB9-6426-B256-2F9D2B6FE151}"/>
              </a:ext>
            </a:extLst>
          </p:cNvPr>
          <p:cNvCxnSpPr>
            <a:stCxn id="12" idx="4"/>
            <a:endCxn id="50" idx="0"/>
          </p:cNvCxnSpPr>
          <p:nvPr/>
        </p:nvCxnSpPr>
        <p:spPr>
          <a:xfrm>
            <a:off x="6553200" y="5063636"/>
            <a:ext cx="79597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8AF41D-9A41-CE72-CEC6-BFE8C6857521}"/>
              </a:ext>
            </a:extLst>
          </p:cNvPr>
          <p:cNvCxnSpPr>
            <a:stCxn id="14" idx="4"/>
            <a:endCxn id="50" idx="0"/>
          </p:cNvCxnSpPr>
          <p:nvPr/>
        </p:nvCxnSpPr>
        <p:spPr>
          <a:xfrm>
            <a:off x="7096530" y="5063636"/>
            <a:ext cx="252647" cy="2634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A1AEEA-48F7-7A30-9A7C-24CC3B7F9C38}"/>
              </a:ext>
            </a:extLst>
          </p:cNvPr>
          <p:cNvCxnSpPr>
            <a:stCxn id="15" idx="4"/>
            <a:endCxn id="50" idx="0"/>
          </p:cNvCxnSpPr>
          <p:nvPr/>
        </p:nvCxnSpPr>
        <p:spPr>
          <a:xfrm flipH="1">
            <a:off x="7349177" y="5062087"/>
            <a:ext cx="290683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14293B3-9573-FDF8-EE47-107AF3198B8A}"/>
              </a:ext>
            </a:extLst>
          </p:cNvPr>
          <p:cNvSpPr/>
          <p:nvPr/>
        </p:nvSpPr>
        <p:spPr>
          <a:xfrm>
            <a:off x="8785697" y="417644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503707C-60D6-2DE9-60F0-3968FE1A75C7}"/>
              </a:ext>
            </a:extLst>
          </p:cNvPr>
          <p:cNvSpPr/>
          <p:nvPr/>
        </p:nvSpPr>
        <p:spPr>
          <a:xfrm>
            <a:off x="9350829" y="418596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9678F38-8A7B-FB92-B8FF-903990F4D30D}"/>
              </a:ext>
            </a:extLst>
          </p:cNvPr>
          <p:cNvSpPr/>
          <p:nvPr/>
        </p:nvSpPr>
        <p:spPr>
          <a:xfrm>
            <a:off x="9915961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9DFF004-6C42-65D9-7EF2-5ED7350256E9}"/>
              </a:ext>
            </a:extLst>
          </p:cNvPr>
          <p:cNvSpPr/>
          <p:nvPr/>
        </p:nvSpPr>
        <p:spPr>
          <a:xfrm>
            <a:off x="10481093" y="4176444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E88A526-4A44-D9A1-72F5-F775488CF0CA}"/>
              </a:ext>
            </a:extLst>
          </p:cNvPr>
          <p:cNvSpPr/>
          <p:nvPr/>
        </p:nvSpPr>
        <p:spPr>
          <a:xfrm>
            <a:off x="909049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826C186-D113-DEDC-EB99-5443D7EA4CCF}"/>
              </a:ext>
            </a:extLst>
          </p:cNvPr>
          <p:cNvSpPr/>
          <p:nvPr/>
        </p:nvSpPr>
        <p:spPr>
          <a:xfrm>
            <a:off x="9633827" y="4766812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F597EEF-86DA-633C-80FD-47CD25D9B060}"/>
              </a:ext>
            </a:extLst>
          </p:cNvPr>
          <p:cNvSpPr/>
          <p:nvPr/>
        </p:nvSpPr>
        <p:spPr>
          <a:xfrm>
            <a:off x="10177157" y="4765263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5DA604B-7292-3FDF-D443-1217DD978112}"/>
              </a:ext>
            </a:extLst>
          </p:cNvPr>
          <p:cNvSpPr/>
          <p:nvPr/>
        </p:nvSpPr>
        <p:spPr>
          <a:xfrm>
            <a:off x="9370096" y="5327058"/>
            <a:ext cx="304800" cy="295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4774A4-78A7-2EA8-30A1-402779BF01A5}"/>
              </a:ext>
            </a:extLst>
          </p:cNvPr>
          <p:cNvCxnSpPr>
            <a:stCxn id="57" idx="4"/>
            <a:endCxn id="61" idx="0"/>
          </p:cNvCxnSpPr>
          <p:nvPr/>
        </p:nvCxnSpPr>
        <p:spPr>
          <a:xfrm>
            <a:off x="8938097" y="4471718"/>
            <a:ext cx="304800" cy="2950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AF1193C-B768-3D75-DB15-456B6235564E}"/>
              </a:ext>
            </a:extLst>
          </p:cNvPr>
          <p:cNvCxnSpPr>
            <a:stCxn id="58" idx="4"/>
            <a:endCxn id="62" idx="0"/>
          </p:cNvCxnSpPr>
          <p:nvPr/>
        </p:nvCxnSpPr>
        <p:spPr>
          <a:xfrm>
            <a:off x="9503229" y="4481243"/>
            <a:ext cx="282998" cy="2855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6828AA-BC29-4E0D-C566-451598879EFD}"/>
              </a:ext>
            </a:extLst>
          </p:cNvPr>
          <p:cNvCxnSpPr>
            <a:stCxn id="59" idx="4"/>
            <a:endCxn id="62" idx="0"/>
          </p:cNvCxnSpPr>
          <p:nvPr/>
        </p:nvCxnSpPr>
        <p:spPr>
          <a:xfrm flipH="1">
            <a:off x="9786227" y="4471719"/>
            <a:ext cx="282134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1B37FD-59B5-0A53-57CD-9F04AFC38803}"/>
              </a:ext>
            </a:extLst>
          </p:cNvPr>
          <p:cNvCxnSpPr>
            <a:stCxn id="60" idx="4"/>
            <a:endCxn id="62" idx="0"/>
          </p:cNvCxnSpPr>
          <p:nvPr/>
        </p:nvCxnSpPr>
        <p:spPr>
          <a:xfrm flipH="1">
            <a:off x="9786227" y="4471719"/>
            <a:ext cx="847266" cy="2950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57BFE0F-A90E-E7AB-AD44-71E40000D028}"/>
              </a:ext>
            </a:extLst>
          </p:cNvPr>
          <p:cNvCxnSpPr>
            <a:stCxn id="60" idx="4"/>
            <a:endCxn id="63" idx="0"/>
          </p:cNvCxnSpPr>
          <p:nvPr/>
        </p:nvCxnSpPr>
        <p:spPr>
          <a:xfrm flipH="1">
            <a:off x="10329557" y="4471719"/>
            <a:ext cx="303936" cy="2935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0CB63-C1A2-B4EE-32CB-CD36BDD828DF}"/>
              </a:ext>
            </a:extLst>
          </p:cNvPr>
          <p:cNvCxnSpPr>
            <a:stCxn id="61" idx="4"/>
            <a:endCxn id="64" idx="0"/>
          </p:cNvCxnSpPr>
          <p:nvPr/>
        </p:nvCxnSpPr>
        <p:spPr>
          <a:xfrm>
            <a:off x="9242897" y="5062087"/>
            <a:ext cx="279599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43A42A-6910-C21B-2B09-699C66BEBA56}"/>
              </a:ext>
            </a:extLst>
          </p:cNvPr>
          <p:cNvCxnSpPr>
            <a:stCxn id="62" idx="4"/>
            <a:endCxn id="64" idx="0"/>
          </p:cNvCxnSpPr>
          <p:nvPr/>
        </p:nvCxnSpPr>
        <p:spPr>
          <a:xfrm flipH="1">
            <a:off x="9522496" y="5062087"/>
            <a:ext cx="263731" cy="264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5B7B222-E116-8312-11CA-1BF08C2781ED}"/>
              </a:ext>
            </a:extLst>
          </p:cNvPr>
          <p:cNvCxnSpPr>
            <a:stCxn id="63" idx="4"/>
            <a:endCxn id="64" idx="0"/>
          </p:cNvCxnSpPr>
          <p:nvPr/>
        </p:nvCxnSpPr>
        <p:spPr>
          <a:xfrm flipH="1">
            <a:off x="9522496" y="5060538"/>
            <a:ext cx="807061" cy="2665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0BCA22C-0BFA-7641-32DA-32D61F66400C}"/>
              </a:ext>
            </a:extLst>
          </p:cNvPr>
          <p:cNvSpPr txBox="1"/>
          <p:nvPr/>
        </p:nvSpPr>
        <p:spPr>
          <a:xfrm>
            <a:off x="6096000" y="5786624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Dense Network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32FA26E-6320-C224-B1A6-D4AFCD42A4B0}"/>
              </a:ext>
            </a:extLst>
          </p:cNvPr>
          <p:cNvSpPr txBox="1"/>
          <p:nvPr/>
        </p:nvSpPr>
        <p:spPr>
          <a:xfrm>
            <a:off x="8938529" y="5766712"/>
            <a:ext cx="2000196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Pruned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Network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3152975-15A6-06E9-6169-601D07F48ECA}"/>
              </a:ext>
            </a:extLst>
          </p:cNvPr>
          <p:cNvSpPr txBox="1"/>
          <p:nvPr/>
        </p:nvSpPr>
        <p:spPr>
          <a:xfrm>
            <a:off x="10785893" y="5129450"/>
            <a:ext cx="10614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Neuron Pruning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66C79B-A335-A5D5-CED0-DC795FF8920B}"/>
              </a:ext>
            </a:extLst>
          </p:cNvPr>
          <p:cNvSpPr txBox="1"/>
          <p:nvPr/>
        </p:nvSpPr>
        <p:spPr>
          <a:xfrm>
            <a:off x="10788206" y="4423918"/>
            <a:ext cx="13743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2"/>
                </a:solidFill>
                <a:latin typeface="+mn-lt"/>
                <a:ea typeface="+mn-ea"/>
              </a:rPr>
              <a:t>Connection Pruning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D6B93BC-8804-FAE8-572B-DEB414E48655}"/>
              </a:ext>
            </a:extLst>
          </p:cNvPr>
          <p:cNvSpPr/>
          <p:nvPr/>
        </p:nvSpPr>
        <p:spPr>
          <a:xfrm>
            <a:off x="641423" y="4002307"/>
            <a:ext cx="1301481" cy="96051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Dense Network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BE3F9685-BD5A-2C16-1ADB-D45BD055CD25}"/>
              </a:ext>
            </a:extLst>
          </p:cNvPr>
          <p:cNvSpPr/>
          <p:nvPr/>
        </p:nvSpPr>
        <p:spPr>
          <a:xfrm>
            <a:off x="2255406" y="4014883"/>
            <a:ext cx="1391461" cy="9327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smallest p% of weights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B4223D1-02BC-919B-6EBA-C6BA341545AA}"/>
              </a:ext>
            </a:extLst>
          </p:cNvPr>
          <p:cNvSpPr/>
          <p:nvPr/>
        </p:nvSpPr>
        <p:spPr>
          <a:xfrm>
            <a:off x="2255407" y="5279383"/>
            <a:ext cx="1371768" cy="5326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Fine-tune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549973B-E327-55C5-C511-956B784A5053}"/>
              </a:ext>
            </a:extLst>
          </p:cNvPr>
          <p:cNvSpPr/>
          <p:nvPr/>
        </p:nvSpPr>
        <p:spPr>
          <a:xfrm>
            <a:off x="4134397" y="5086371"/>
            <a:ext cx="1166762" cy="91627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Pruned Network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3D993E-D868-B24B-0A8B-E804FEBAC83E}"/>
              </a:ext>
            </a:extLst>
          </p:cNvPr>
          <p:cNvCxnSpPr>
            <a:stCxn id="88" idx="3"/>
            <a:endCxn id="89" idx="1"/>
          </p:cNvCxnSpPr>
          <p:nvPr/>
        </p:nvCxnSpPr>
        <p:spPr>
          <a:xfrm flipV="1">
            <a:off x="1942904" y="4481243"/>
            <a:ext cx="312502" cy="13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B9E498-C3A6-75E7-9C38-D9797676647B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 flipH="1">
            <a:off x="2941291" y="4947603"/>
            <a:ext cx="9846" cy="331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1862763A-3CCA-E8C6-77F4-6AB0C527DB94}"/>
              </a:ext>
            </a:extLst>
          </p:cNvPr>
          <p:cNvCxnSpPr>
            <a:stCxn id="90" idx="3"/>
            <a:endCxn id="89" idx="3"/>
          </p:cNvCxnSpPr>
          <p:nvPr/>
        </p:nvCxnSpPr>
        <p:spPr>
          <a:xfrm flipV="1">
            <a:off x="3627175" y="4481243"/>
            <a:ext cx="19692" cy="1064448"/>
          </a:xfrm>
          <a:prstGeom prst="bentConnector3">
            <a:avLst>
              <a:gd name="adj1" fmla="val 126087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F479094-549F-7ADC-8FC7-A50B159CEDC9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3627175" y="5544507"/>
            <a:ext cx="507222" cy="11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/>
              <p:nvPr/>
            </p:nvSpPr>
            <p:spPr>
              <a:xfrm>
                <a:off x="3850304" y="4497398"/>
                <a:ext cx="614442" cy="367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100" b="0" i="1" kern="120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100" kern="1200" dirty="0" err="1">
                  <a:solidFill>
                    <a:schemeClr val="tx2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D632A48-A9B0-1A91-0CED-DA132D5C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04" y="4497398"/>
                <a:ext cx="614442" cy="367793"/>
              </a:xfrm>
              <a:prstGeom prst="rect">
                <a:avLst/>
              </a:prstGeom>
              <a:blipFill>
                <a:blip r:embed="rId8"/>
                <a:stretch>
                  <a:fillRect t="-3333" r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0BB8-F5A8-35D7-037A-A93A90B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Reordering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F95E-2483-78D1-C2AC-BBC4B3E2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6650424" cy="1508905"/>
          </a:xfrm>
        </p:spPr>
        <p:txBody>
          <a:bodyPr/>
          <a:lstStyle/>
          <a:p>
            <a:r>
              <a:rPr lang="en-US" dirty="0"/>
              <a:t>Naive matrix multiplication loops can be reordered. </a:t>
            </a:r>
          </a:p>
          <a:p>
            <a:pPr lvl="1"/>
            <a:r>
              <a:rPr lang="en-US" dirty="0"/>
              <a:t>The ordering affects memory access pattern.</a:t>
            </a:r>
          </a:p>
          <a:p>
            <a:pPr lvl="1"/>
            <a:r>
              <a:rPr lang="en-US" dirty="0"/>
              <a:t>Loop reordering improves access pattern in A and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C55BC-9438-42B9-4709-C10775AF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1266676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1FADA-385D-3333-371D-05A2122FA6E6}"/>
              </a:ext>
            </a:extLst>
          </p:cNvPr>
          <p:cNvSpPr txBox="1"/>
          <p:nvPr/>
        </p:nvSpPr>
        <p:spPr>
          <a:xfrm>
            <a:off x="7631715" y="2389168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Naive </a:t>
            </a: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M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atrix Multiplication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D0793-E1B4-1B06-0EBB-15719426366C}"/>
              </a:ext>
            </a:extLst>
          </p:cNvPr>
          <p:cNvSpPr/>
          <p:nvPr/>
        </p:nvSpPr>
        <p:spPr>
          <a:xfrm>
            <a:off x="700658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2D52C-6BF9-57FF-008F-9C57F95349DE}"/>
              </a:ext>
            </a:extLst>
          </p:cNvPr>
          <p:cNvSpPr/>
          <p:nvPr/>
        </p:nvSpPr>
        <p:spPr>
          <a:xfrm>
            <a:off x="896601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6EE91-8784-503C-95A8-F0F4F3611FAF}"/>
              </a:ext>
            </a:extLst>
          </p:cNvPr>
          <p:cNvSpPr/>
          <p:nvPr/>
        </p:nvSpPr>
        <p:spPr>
          <a:xfrm>
            <a:off x="1092544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5AE3E-A516-13A0-0E2B-7FA20672EF66}"/>
              </a:ext>
            </a:extLst>
          </p:cNvPr>
          <p:cNvSpPr/>
          <p:nvPr/>
        </p:nvSpPr>
        <p:spPr>
          <a:xfrm>
            <a:off x="1288487" y="339215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49D701-F767-A66E-6476-C95F1A56265A}"/>
              </a:ext>
            </a:extLst>
          </p:cNvPr>
          <p:cNvSpPr/>
          <p:nvPr/>
        </p:nvSpPr>
        <p:spPr>
          <a:xfrm>
            <a:off x="1484430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F77DB1-D0FD-D571-45AA-D5B182225C5F}"/>
              </a:ext>
            </a:extLst>
          </p:cNvPr>
          <p:cNvSpPr/>
          <p:nvPr/>
        </p:nvSpPr>
        <p:spPr>
          <a:xfrm>
            <a:off x="1680373" y="339215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51ACD-2976-EB40-2732-4FDDA2920EDE}"/>
              </a:ext>
            </a:extLst>
          </p:cNvPr>
          <p:cNvSpPr/>
          <p:nvPr/>
        </p:nvSpPr>
        <p:spPr>
          <a:xfrm>
            <a:off x="700658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AECF6-7CDB-2FC1-65B5-37E4D43ED349}"/>
              </a:ext>
            </a:extLst>
          </p:cNvPr>
          <p:cNvSpPr/>
          <p:nvPr/>
        </p:nvSpPr>
        <p:spPr>
          <a:xfrm>
            <a:off x="896601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40423-DC84-70C2-1AF0-346C3CFBFCEE}"/>
              </a:ext>
            </a:extLst>
          </p:cNvPr>
          <p:cNvSpPr/>
          <p:nvPr/>
        </p:nvSpPr>
        <p:spPr>
          <a:xfrm>
            <a:off x="1092544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DF7A42-59C5-A6F6-821C-42D512F64141}"/>
              </a:ext>
            </a:extLst>
          </p:cNvPr>
          <p:cNvSpPr/>
          <p:nvPr/>
        </p:nvSpPr>
        <p:spPr>
          <a:xfrm>
            <a:off x="1288487" y="3577209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F6C87-E100-0DEA-F584-E0D65C7A7414}"/>
              </a:ext>
            </a:extLst>
          </p:cNvPr>
          <p:cNvSpPr/>
          <p:nvPr/>
        </p:nvSpPr>
        <p:spPr>
          <a:xfrm>
            <a:off x="1484430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318538-DBBF-F5DA-7770-371C0491695E}"/>
              </a:ext>
            </a:extLst>
          </p:cNvPr>
          <p:cNvSpPr/>
          <p:nvPr/>
        </p:nvSpPr>
        <p:spPr>
          <a:xfrm>
            <a:off x="1680373" y="357720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1CA5-9525-1254-EF0D-9B98E7124D44}"/>
              </a:ext>
            </a:extLst>
          </p:cNvPr>
          <p:cNvSpPr/>
          <p:nvPr/>
        </p:nvSpPr>
        <p:spPr>
          <a:xfrm>
            <a:off x="700658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CB70E4-7096-206E-D5E7-163951562B48}"/>
              </a:ext>
            </a:extLst>
          </p:cNvPr>
          <p:cNvSpPr/>
          <p:nvPr/>
        </p:nvSpPr>
        <p:spPr>
          <a:xfrm>
            <a:off x="896601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13C4C8-F004-C9E3-48DF-F5BECB7B426B}"/>
              </a:ext>
            </a:extLst>
          </p:cNvPr>
          <p:cNvSpPr/>
          <p:nvPr/>
        </p:nvSpPr>
        <p:spPr>
          <a:xfrm>
            <a:off x="1092544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00E33-1E87-3F73-047C-8E11BA1D70F3}"/>
              </a:ext>
            </a:extLst>
          </p:cNvPr>
          <p:cNvSpPr/>
          <p:nvPr/>
        </p:nvSpPr>
        <p:spPr>
          <a:xfrm>
            <a:off x="1288487" y="376226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03697-ABD1-8205-AA7C-FAC118F307D1}"/>
              </a:ext>
            </a:extLst>
          </p:cNvPr>
          <p:cNvSpPr/>
          <p:nvPr/>
        </p:nvSpPr>
        <p:spPr>
          <a:xfrm>
            <a:off x="1484430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D2906D-6116-363F-543A-10981E61871D}"/>
              </a:ext>
            </a:extLst>
          </p:cNvPr>
          <p:cNvSpPr/>
          <p:nvPr/>
        </p:nvSpPr>
        <p:spPr>
          <a:xfrm>
            <a:off x="1680373" y="376226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60415D-BBFC-5B0F-FAD2-4B3AC4BDCE38}"/>
              </a:ext>
            </a:extLst>
          </p:cNvPr>
          <p:cNvSpPr/>
          <p:nvPr/>
        </p:nvSpPr>
        <p:spPr>
          <a:xfrm>
            <a:off x="700658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AF6E9-659C-1473-4E8C-3E3072D12F0D}"/>
              </a:ext>
            </a:extLst>
          </p:cNvPr>
          <p:cNvSpPr/>
          <p:nvPr/>
        </p:nvSpPr>
        <p:spPr>
          <a:xfrm>
            <a:off x="896601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EAADC1-93E8-20E6-754E-F2BA5FFC9A00}"/>
              </a:ext>
            </a:extLst>
          </p:cNvPr>
          <p:cNvSpPr/>
          <p:nvPr/>
        </p:nvSpPr>
        <p:spPr>
          <a:xfrm>
            <a:off x="1092544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2884BE-CEB5-2925-A71E-5889C8234443}"/>
              </a:ext>
            </a:extLst>
          </p:cNvPr>
          <p:cNvSpPr/>
          <p:nvPr/>
        </p:nvSpPr>
        <p:spPr>
          <a:xfrm>
            <a:off x="1288487" y="39461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35635C-4315-6D43-00D3-1FC74C3F3E4F}"/>
              </a:ext>
            </a:extLst>
          </p:cNvPr>
          <p:cNvSpPr/>
          <p:nvPr/>
        </p:nvSpPr>
        <p:spPr>
          <a:xfrm>
            <a:off x="1484430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1E0D8C-B126-EB7D-0356-2D09CBDABE90}"/>
              </a:ext>
            </a:extLst>
          </p:cNvPr>
          <p:cNvSpPr/>
          <p:nvPr/>
        </p:nvSpPr>
        <p:spPr>
          <a:xfrm>
            <a:off x="1680373" y="3946145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ADF13E-3C62-B9A0-FC98-8F5AB913CC9F}"/>
              </a:ext>
            </a:extLst>
          </p:cNvPr>
          <p:cNvSpPr/>
          <p:nvPr/>
        </p:nvSpPr>
        <p:spPr>
          <a:xfrm>
            <a:off x="700658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2F9AFE-B9E3-AC4B-D790-54EE67D53F44}"/>
              </a:ext>
            </a:extLst>
          </p:cNvPr>
          <p:cNvSpPr/>
          <p:nvPr/>
        </p:nvSpPr>
        <p:spPr>
          <a:xfrm>
            <a:off x="896601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6B6C8-A88B-FA53-3F64-7BBA816D6B85}"/>
              </a:ext>
            </a:extLst>
          </p:cNvPr>
          <p:cNvSpPr/>
          <p:nvPr/>
        </p:nvSpPr>
        <p:spPr>
          <a:xfrm>
            <a:off x="1092544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1B9FE4-126F-6A71-A365-EAA6FD80370B}"/>
              </a:ext>
            </a:extLst>
          </p:cNvPr>
          <p:cNvSpPr/>
          <p:nvPr/>
        </p:nvSpPr>
        <p:spPr>
          <a:xfrm>
            <a:off x="1288487" y="413120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AE09F8-3ADF-F2AE-CC35-FF94773CD1A0}"/>
              </a:ext>
            </a:extLst>
          </p:cNvPr>
          <p:cNvSpPr/>
          <p:nvPr/>
        </p:nvSpPr>
        <p:spPr>
          <a:xfrm>
            <a:off x="1484430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5155AC-79C6-3220-5393-6C25B1166145}"/>
              </a:ext>
            </a:extLst>
          </p:cNvPr>
          <p:cNvSpPr/>
          <p:nvPr/>
        </p:nvSpPr>
        <p:spPr>
          <a:xfrm>
            <a:off x="1680373" y="4131201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8E6116-1E4A-3138-711B-D4242D364C5D}"/>
              </a:ext>
            </a:extLst>
          </p:cNvPr>
          <p:cNvSpPr txBox="1"/>
          <p:nvPr/>
        </p:nvSpPr>
        <p:spPr>
          <a:xfrm>
            <a:off x="2503560" y="3747824"/>
            <a:ext cx="336421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 Access = A[6:12]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FA9C-5183-9F01-2761-5A40F05F74F1}"/>
              </a:ext>
            </a:extLst>
          </p:cNvPr>
          <p:cNvSpPr/>
          <p:nvPr/>
        </p:nvSpPr>
        <p:spPr>
          <a:xfrm>
            <a:off x="700658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8C83F-2BD1-73F9-8076-D9CE2E1F64F2}"/>
              </a:ext>
            </a:extLst>
          </p:cNvPr>
          <p:cNvSpPr/>
          <p:nvPr/>
        </p:nvSpPr>
        <p:spPr>
          <a:xfrm>
            <a:off x="896601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798C42-320B-DC25-1876-ABA4292DD366}"/>
              </a:ext>
            </a:extLst>
          </p:cNvPr>
          <p:cNvSpPr/>
          <p:nvPr/>
        </p:nvSpPr>
        <p:spPr>
          <a:xfrm>
            <a:off x="1092544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55936B-3D28-4A6D-1B95-17E26C2D0412}"/>
              </a:ext>
            </a:extLst>
          </p:cNvPr>
          <p:cNvSpPr/>
          <p:nvPr/>
        </p:nvSpPr>
        <p:spPr>
          <a:xfrm>
            <a:off x="1288487" y="430904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230202-682E-480A-99A3-137380BF840B}"/>
              </a:ext>
            </a:extLst>
          </p:cNvPr>
          <p:cNvSpPr/>
          <p:nvPr/>
        </p:nvSpPr>
        <p:spPr>
          <a:xfrm>
            <a:off x="1484430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BDD87-6BEB-A739-17F2-F10D71205836}"/>
              </a:ext>
            </a:extLst>
          </p:cNvPr>
          <p:cNvSpPr/>
          <p:nvPr/>
        </p:nvSpPr>
        <p:spPr>
          <a:xfrm>
            <a:off x="1680373" y="430904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C4A783-41FA-6F03-00E0-B5CF255F8ADE}"/>
              </a:ext>
            </a:extLst>
          </p:cNvPr>
          <p:cNvSpPr/>
          <p:nvPr/>
        </p:nvSpPr>
        <p:spPr>
          <a:xfrm>
            <a:off x="700658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A3EE20-8BFE-A083-5420-360BE65BE2AD}"/>
              </a:ext>
            </a:extLst>
          </p:cNvPr>
          <p:cNvSpPr/>
          <p:nvPr/>
        </p:nvSpPr>
        <p:spPr>
          <a:xfrm>
            <a:off x="896601" y="482604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A88A53-16DD-4541-5087-283335FDC9F0}"/>
              </a:ext>
            </a:extLst>
          </p:cNvPr>
          <p:cNvSpPr/>
          <p:nvPr/>
        </p:nvSpPr>
        <p:spPr>
          <a:xfrm>
            <a:off x="1092544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F85120B-29A8-D0A8-3DAC-CE9F066FFB05}"/>
              </a:ext>
            </a:extLst>
          </p:cNvPr>
          <p:cNvSpPr/>
          <p:nvPr/>
        </p:nvSpPr>
        <p:spPr>
          <a:xfrm>
            <a:off x="1288487" y="482604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2039B3-BF41-65A8-89C3-8CD1FB21F761}"/>
              </a:ext>
            </a:extLst>
          </p:cNvPr>
          <p:cNvSpPr/>
          <p:nvPr/>
        </p:nvSpPr>
        <p:spPr>
          <a:xfrm>
            <a:off x="1484430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836E97-C648-5624-56EF-0002702C9FB2}"/>
              </a:ext>
            </a:extLst>
          </p:cNvPr>
          <p:cNvSpPr/>
          <p:nvPr/>
        </p:nvSpPr>
        <p:spPr>
          <a:xfrm>
            <a:off x="1680373" y="482604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C44F8F-38C3-3660-8927-306C74BA5A72}"/>
              </a:ext>
            </a:extLst>
          </p:cNvPr>
          <p:cNvSpPr/>
          <p:nvPr/>
        </p:nvSpPr>
        <p:spPr>
          <a:xfrm>
            <a:off x="700658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EEAA0-48BE-17B2-F7FD-E6EDCA43127A}"/>
              </a:ext>
            </a:extLst>
          </p:cNvPr>
          <p:cNvSpPr/>
          <p:nvPr/>
        </p:nvSpPr>
        <p:spPr>
          <a:xfrm>
            <a:off x="896601" y="5011100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80F3-BA75-8656-E11D-9E832413E76E}"/>
              </a:ext>
            </a:extLst>
          </p:cNvPr>
          <p:cNvSpPr/>
          <p:nvPr/>
        </p:nvSpPr>
        <p:spPr>
          <a:xfrm>
            <a:off x="1092544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E0D4E3-73EF-3C80-E0A7-8F832F1F32E7}"/>
              </a:ext>
            </a:extLst>
          </p:cNvPr>
          <p:cNvSpPr/>
          <p:nvPr/>
        </p:nvSpPr>
        <p:spPr>
          <a:xfrm>
            <a:off x="1288487" y="5011100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726957-957F-4506-B1B0-5D287C8C2594}"/>
              </a:ext>
            </a:extLst>
          </p:cNvPr>
          <p:cNvSpPr/>
          <p:nvPr/>
        </p:nvSpPr>
        <p:spPr>
          <a:xfrm>
            <a:off x="1484430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5DAEE4-BDE9-AD5C-200A-6E883CF0C712}"/>
              </a:ext>
            </a:extLst>
          </p:cNvPr>
          <p:cNvSpPr/>
          <p:nvPr/>
        </p:nvSpPr>
        <p:spPr>
          <a:xfrm>
            <a:off x="1680373" y="5011099"/>
            <a:ext cx="195943" cy="185057"/>
          </a:xfrm>
          <a:prstGeom prst="rect">
            <a:avLst/>
          </a:prstGeom>
          <a:solidFill>
            <a:srgbClr val="0091B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4EA517-5448-72DB-9E93-CAB74783249C}"/>
              </a:ext>
            </a:extLst>
          </p:cNvPr>
          <p:cNvSpPr/>
          <p:nvPr/>
        </p:nvSpPr>
        <p:spPr>
          <a:xfrm>
            <a:off x="700658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C238C7-A587-9E65-1F19-07544A1D3660}"/>
              </a:ext>
            </a:extLst>
          </p:cNvPr>
          <p:cNvSpPr/>
          <p:nvPr/>
        </p:nvSpPr>
        <p:spPr>
          <a:xfrm>
            <a:off x="896601" y="519615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CE8DCA-3C06-9497-6932-2D2A2DF40782}"/>
              </a:ext>
            </a:extLst>
          </p:cNvPr>
          <p:cNvSpPr/>
          <p:nvPr/>
        </p:nvSpPr>
        <p:spPr>
          <a:xfrm>
            <a:off x="1092544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6802EE2-04BA-EB3A-03C9-8453D7ABF65B}"/>
              </a:ext>
            </a:extLst>
          </p:cNvPr>
          <p:cNvSpPr/>
          <p:nvPr/>
        </p:nvSpPr>
        <p:spPr>
          <a:xfrm>
            <a:off x="1288487" y="519615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02BFBA-C7C2-0E0D-2E63-3033EFC00D45}"/>
              </a:ext>
            </a:extLst>
          </p:cNvPr>
          <p:cNvSpPr/>
          <p:nvPr/>
        </p:nvSpPr>
        <p:spPr>
          <a:xfrm>
            <a:off x="1484430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EF9DD-C5FA-7BF9-269A-95979D6A7CFA}"/>
              </a:ext>
            </a:extLst>
          </p:cNvPr>
          <p:cNvSpPr/>
          <p:nvPr/>
        </p:nvSpPr>
        <p:spPr>
          <a:xfrm>
            <a:off x="1680373" y="519615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50DBEFB-B3B1-1DCE-16AD-058942DEF15E}"/>
              </a:ext>
            </a:extLst>
          </p:cNvPr>
          <p:cNvSpPr/>
          <p:nvPr/>
        </p:nvSpPr>
        <p:spPr>
          <a:xfrm>
            <a:off x="700658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F8C9BA-384A-0517-3274-26BF068223D5}"/>
              </a:ext>
            </a:extLst>
          </p:cNvPr>
          <p:cNvSpPr/>
          <p:nvPr/>
        </p:nvSpPr>
        <p:spPr>
          <a:xfrm>
            <a:off x="896601" y="5380037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E025A1-F118-5F33-F66A-321BD6D1DCC0}"/>
              </a:ext>
            </a:extLst>
          </p:cNvPr>
          <p:cNvSpPr/>
          <p:nvPr/>
        </p:nvSpPr>
        <p:spPr>
          <a:xfrm>
            <a:off x="1092544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3C7A7CB-CECC-C715-7FA3-AFC52C9BC18C}"/>
              </a:ext>
            </a:extLst>
          </p:cNvPr>
          <p:cNvSpPr/>
          <p:nvPr/>
        </p:nvSpPr>
        <p:spPr>
          <a:xfrm>
            <a:off x="1288487" y="53800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2174E77-4FFF-A400-D712-7DCD0C9FF373}"/>
              </a:ext>
            </a:extLst>
          </p:cNvPr>
          <p:cNvSpPr/>
          <p:nvPr/>
        </p:nvSpPr>
        <p:spPr>
          <a:xfrm>
            <a:off x="1484430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BF5B61-4FFD-029B-8CC2-1F06CA4C460F}"/>
              </a:ext>
            </a:extLst>
          </p:cNvPr>
          <p:cNvSpPr/>
          <p:nvPr/>
        </p:nvSpPr>
        <p:spPr>
          <a:xfrm>
            <a:off x="1680373" y="5380036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C0F41C3-5015-63D4-2F39-F747798F94BC}"/>
              </a:ext>
            </a:extLst>
          </p:cNvPr>
          <p:cNvSpPr/>
          <p:nvPr/>
        </p:nvSpPr>
        <p:spPr>
          <a:xfrm>
            <a:off x="700658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3B66D7-A382-3CDA-4439-15D1F95FEB76}"/>
              </a:ext>
            </a:extLst>
          </p:cNvPr>
          <p:cNvSpPr/>
          <p:nvPr/>
        </p:nvSpPr>
        <p:spPr>
          <a:xfrm>
            <a:off x="896601" y="5565093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66EBF1-1599-0346-C902-A3F9B39C535A}"/>
              </a:ext>
            </a:extLst>
          </p:cNvPr>
          <p:cNvSpPr/>
          <p:nvPr/>
        </p:nvSpPr>
        <p:spPr>
          <a:xfrm>
            <a:off x="1092544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8A617D-F936-EDF8-0E38-88B7A3689B74}"/>
              </a:ext>
            </a:extLst>
          </p:cNvPr>
          <p:cNvSpPr/>
          <p:nvPr/>
        </p:nvSpPr>
        <p:spPr>
          <a:xfrm>
            <a:off x="1288487" y="5565093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092948-D097-7AB3-6E02-12055871059C}"/>
              </a:ext>
            </a:extLst>
          </p:cNvPr>
          <p:cNvSpPr/>
          <p:nvPr/>
        </p:nvSpPr>
        <p:spPr>
          <a:xfrm>
            <a:off x="1484430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9EACEAC-0C96-0A81-D8B6-6CA09A831CFA}"/>
              </a:ext>
            </a:extLst>
          </p:cNvPr>
          <p:cNvSpPr/>
          <p:nvPr/>
        </p:nvSpPr>
        <p:spPr>
          <a:xfrm>
            <a:off x="1680373" y="5565092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5E2523-3A79-1033-7B83-725CDAFB7FB6}"/>
              </a:ext>
            </a:extLst>
          </p:cNvPr>
          <p:cNvSpPr/>
          <p:nvPr/>
        </p:nvSpPr>
        <p:spPr>
          <a:xfrm>
            <a:off x="700658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4E7D30B-2EEB-12B7-6BD7-C7EB12D8D441}"/>
              </a:ext>
            </a:extLst>
          </p:cNvPr>
          <p:cNvSpPr/>
          <p:nvPr/>
        </p:nvSpPr>
        <p:spPr>
          <a:xfrm>
            <a:off x="896601" y="5742938"/>
            <a:ext cx="195943" cy="185057"/>
          </a:xfrm>
          <a:prstGeom prst="rect">
            <a:avLst/>
          </a:prstGeom>
          <a:solidFill>
            <a:srgbClr val="C0500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7A2A63-EE42-6932-BD36-5F217A511A42}"/>
              </a:ext>
            </a:extLst>
          </p:cNvPr>
          <p:cNvSpPr/>
          <p:nvPr/>
        </p:nvSpPr>
        <p:spPr>
          <a:xfrm>
            <a:off x="1092544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BA0D51-4262-DB22-27CB-6B8B9AEA4931}"/>
              </a:ext>
            </a:extLst>
          </p:cNvPr>
          <p:cNvSpPr/>
          <p:nvPr/>
        </p:nvSpPr>
        <p:spPr>
          <a:xfrm>
            <a:off x="1288487" y="5742938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D3FF8-36B5-D4CC-A4C6-AAF8626621A6}"/>
              </a:ext>
            </a:extLst>
          </p:cNvPr>
          <p:cNvSpPr/>
          <p:nvPr/>
        </p:nvSpPr>
        <p:spPr>
          <a:xfrm>
            <a:off x="1484430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36DD94-DB6B-7E90-F448-7372CC761F87}"/>
              </a:ext>
            </a:extLst>
          </p:cNvPr>
          <p:cNvSpPr/>
          <p:nvPr/>
        </p:nvSpPr>
        <p:spPr>
          <a:xfrm>
            <a:off x="1680373" y="5742937"/>
            <a:ext cx="195943" cy="185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1369DDB-0B6A-863B-C267-1A57E4CF336C}"/>
              </a:ext>
            </a:extLst>
          </p:cNvPr>
          <p:cNvSpPr txBox="1"/>
          <p:nvPr/>
        </p:nvSpPr>
        <p:spPr>
          <a:xfrm>
            <a:off x="2503560" y="5196156"/>
            <a:ext cx="4501885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Column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Access = A[0], A[7], A[13], 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D9888C-50E4-5F56-D066-9477A624187E}"/>
              </a:ext>
            </a:extLst>
          </p:cNvPr>
          <p:cNvSpPr txBox="1"/>
          <p:nvPr/>
        </p:nvSpPr>
        <p:spPr>
          <a:xfrm>
            <a:off x="798629" y="2878663"/>
            <a:ext cx="6024625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When Matrices are stored in </a:t>
            </a: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Row-Major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order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14BC3CE-D62C-2AFA-D531-674A492C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1" y="3216564"/>
            <a:ext cx="3156857" cy="1754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1A0BA0EB-ED93-EF06-D262-D2375E9E4F6F}"/>
              </a:ext>
            </a:extLst>
          </p:cNvPr>
          <p:cNvSpPr txBox="1"/>
          <p:nvPr/>
        </p:nvSpPr>
        <p:spPr>
          <a:xfrm>
            <a:off x="6934747" y="5017884"/>
            <a:ext cx="39687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Loop reordered Matrix Multiplication 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187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B5A50-0029-B567-EA3F-1E16AD28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Tiling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47B4-5E2C-ED8D-CC55-417A5EBD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31010"/>
            <a:ext cx="5897312" cy="494833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Matrix multiplication is an extremely parallelizable operation. </a:t>
            </a: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dirty="0"/>
              <a:t>Matrices of </a:t>
            </a:r>
            <a:r>
              <a:rPr lang="en-US" dirty="0" err="1"/>
              <a:t>GenAI</a:t>
            </a:r>
            <a:r>
              <a:rPr lang="en-US" dirty="0"/>
              <a:t> models are huge! </a:t>
            </a:r>
          </a:p>
          <a:p>
            <a:pPr lvl="1"/>
            <a:r>
              <a:rPr lang="en-US" dirty="0"/>
              <a:t>Can be </a:t>
            </a:r>
            <a:r>
              <a:rPr lang="en-US" b="1" dirty="0"/>
              <a:t>N &gt;&gt; 1024.</a:t>
            </a:r>
            <a:endParaRPr lang="en-US" sz="1800" dirty="0"/>
          </a:p>
          <a:p>
            <a:pPr>
              <a:spcBef>
                <a:spcPts val="1800"/>
              </a:spcBef>
            </a:pPr>
            <a:r>
              <a:rPr lang="en-US" dirty="0"/>
              <a:t>Main memory access slow, cache is fast. </a:t>
            </a:r>
          </a:p>
          <a:p>
            <a:pPr lvl="1"/>
            <a:r>
              <a:rPr lang="en-GB" dirty="0"/>
              <a:t>Global DRAM is much slower than on-chip caches</a:t>
            </a:r>
            <a:r>
              <a:rPr lang="en-GB" sz="1800" dirty="0"/>
              <a:t>.</a:t>
            </a: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dirty="0"/>
              <a:t>Reducing global memory access, speeds up inference. </a:t>
            </a:r>
          </a:p>
          <a:p>
            <a:pPr lvl="1"/>
            <a:r>
              <a:rPr lang="en-GB" dirty="0"/>
              <a:t>Tiling reuses rows/columns  in cache, boosting performance.</a:t>
            </a:r>
          </a:p>
          <a:p>
            <a:pPr lvl="1"/>
            <a:r>
              <a:rPr lang="en-GB" dirty="0"/>
              <a:t>Increases ops/DRAM memory access ratio.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1E38D-F5B0-4558-58F5-9B1E9C25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5" y="3645278"/>
            <a:ext cx="4791373" cy="1578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BC79A-B97A-B358-921A-D7ECAFB1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8" y="1299333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AA0598-0BF2-A5AB-9856-F28C5CE8D9DA}"/>
              </a:ext>
            </a:extLst>
          </p:cNvPr>
          <p:cNvSpPr txBox="1"/>
          <p:nvPr/>
        </p:nvSpPr>
        <p:spPr>
          <a:xfrm>
            <a:off x="7435772" y="2421825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Naive matrix multiplication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06DF8-C478-E13C-8331-4F2C5751C072}"/>
              </a:ext>
            </a:extLst>
          </p:cNvPr>
          <p:cNvSpPr txBox="1"/>
          <p:nvPr/>
        </p:nvSpPr>
        <p:spPr>
          <a:xfrm>
            <a:off x="7630886" y="5426494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Tiled</a:t>
            </a: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2220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877-D083-EB51-7860-D2AFE0C6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Optimization: Loop Unrolling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6709-36FD-8999-1287-BC856434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5900781" cy="5210639"/>
          </a:xfrm>
        </p:spPr>
        <p:txBody>
          <a:bodyPr/>
          <a:lstStyle/>
          <a:p>
            <a:r>
              <a:rPr lang="en-US" dirty="0"/>
              <a:t>Matrix Multiplications provide branching overhead.</a:t>
            </a:r>
          </a:p>
          <a:p>
            <a:pPr lvl="1"/>
            <a:r>
              <a:rPr lang="en-US" dirty="0"/>
              <a:t>Have to evaluate: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 &lt; N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 &lt; N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k &lt; N. </a:t>
            </a:r>
          </a:p>
          <a:p>
            <a:pPr marL="780415" lvl="2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cs typeface="Consolas" panose="020B0609020204030204" pitchFamily="49" charset="0"/>
              </a:rPr>
              <a:t>Reduces branching overhead. </a:t>
            </a:r>
          </a:p>
          <a:p>
            <a:pPr>
              <a:spcBef>
                <a:spcPts val="1200"/>
              </a:spcBef>
            </a:pPr>
            <a:r>
              <a:rPr lang="en-US" dirty="0">
                <a:cs typeface="Consolas" panose="020B0609020204030204" pitchFamily="49" charset="0"/>
              </a:rPr>
              <a:t>Better Instruction scheduling.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Exposing more independent operations, allows CPU to schedule parallel pipelines.</a:t>
            </a:r>
          </a:p>
          <a:p>
            <a:pPr>
              <a:spcBef>
                <a:spcPts val="1200"/>
              </a:spcBef>
            </a:pPr>
            <a:r>
              <a:rPr lang="en-GB" dirty="0"/>
              <a:t>Reduced branch misprediction penalties.</a:t>
            </a:r>
            <a:endParaRPr lang="en-US" dirty="0"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6221F-4A68-CBAE-62D2-81F89F273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6" y="3263325"/>
            <a:ext cx="5029200" cy="248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1D426-91B2-9B71-B5EA-86258BEB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83" y="1298092"/>
            <a:ext cx="3243943" cy="1009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67C86-09CD-8B32-D17A-131D267E6F22}"/>
              </a:ext>
            </a:extLst>
          </p:cNvPr>
          <p:cNvSpPr txBox="1"/>
          <p:nvPr/>
        </p:nvSpPr>
        <p:spPr>
          <a:xfrm>
            <a:off x="7089783" y="2411229"/>
            <a:ext cx="3156857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Naive matrix multiplication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0AEC-C36E-77F4-0185-0951C7952621}"/>
              </a:ext>
            </a:extLst>
          </p:cNvPr>
          <p:cNvSpPr txBox="1"/>
          <p:nvPr/>
        </p:nvSpPr>
        <p:spPr>
          <a:xfrm>
            <a:off x="6523487" y="5974021"/>
            <a:ext cx="36106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Naive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61057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2E60A-F5CC-85DF-E023-9B1505FC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E804-29BD-C82E-C777-744733C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Multi-Core Parallel Programming on ARM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B6E946-AD3D-5F5A-9822-BBE65C62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113" y="478301"/>
            <a:ext cx="2680607" cy="1249973"/>
          </a:xfrm>
          <a:prstGeom prst="rect">
            <a:avLst/>
          </a:prstGeom>
        </p:spPr>
      </p:pic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D9A7A34B-3555-F0CC-D20E-8BACADBF8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735" y="1330700"/>
            <a:ext cx="5884305" cy="494833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GB" dirty="0"/>
              <a:t>Matrix multiplication is highly parallelizable.</a:t>
            </a:r>
          </a:p>
          <a:p>
            <a:pPr lvl="1"/>
            <a:r>
              <a:rPr lang="en-GB" dirty="0"/>
              <a:t>It can exploit multiple cores or threads simultaneously for faster execution.</a:t>
            </a:r>
          </a:p>
          <a:p>
            <a:pPr>
              <a:spcBef>
                <a:spcPts val="1800"/>
              </a:spcBef>
            </a:pPr>
            <a:r>
              <a:rPr lang="en-GB" dirty="0"/>
              <a:t>Multithreading boosts throughput.</a:t>
            </a:r>
          </a:p>
          <a:p>
            <a:pPr lvl="1"/>
            <a:r>
              <a:rPr lang="en-GB" dirty="0"/>
              <a:t>Different parts of the matrix multiplication can run on separate threads or cores.</a:t>
            </a:r>
          </a:p>
          <a:p>
            <a:pPr>
              <a:spcBef>
                <a:spcPts val="1800"/>
              </a:spcBef>
            </a:pPr>
            <a:r>
              <a:rPr lang="en-GB" dirty="0"/>
              <a:t>Modern Arm and Cloud processors often support simultaneous multithreading (SMT).</a:t>
            </a:r>
          </a:p>
          <a:p>
            <a:pPr lvl="1"/>
            <a:r>
              <a:rPr lang="en-GB" dirty="0"/>
              <a:t>This allows more than one thread of execution per core, further increasing parallelism.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C6D1187-6645-052F-C59A-94081C4A3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95" y="2269731"/>
            <a:ext cx="4902200" cy="2578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BEBA6-D357-D5B9-9A67-0E542081532D}"/>
              </a:ext>
            </a:extLst>
          </p:cNvPr>
          <p:cNvSpPr txBox="1"/>
          <p:nvPr/>
        </p:nvSpPr>
        <p:spPr>
          <a:xfrm>
            <a:off x="6974514" y="5068666"/>
            <a:ext cx="441136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dirty="0">
                <a:solidFill>
                  <a:schemeClr val="tx2"/>
                </a:solidFill>
                <a:latin typeface="+mn-lt"/>
                <a:ea typeface="+mn-ea"/>
              </a:rPr>
              <a:t>Parallelized Naive Matrix Multiplication</a:t>
            </a:r>
            <a:endParaRPr lang="en-US" sz="21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3921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12888</TotalTime>
  <Words>2173</Words>
  <Application>Microsoft Office PowerPoint</Application>
  <PresentationFormat>Widescreen</PresentationFormat>
  <Paragraphs>363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Cambria Math</vt:lpstr>
      <vt:lpstr>Consolas</vt:lpstr>
      <vt:lpstr>Lato</vt:lpstr>
      <vt:lpstr>system-ui</vt:lpstr>
      <vt:lpstr>Wingdings</vt:lpstr>
      <vt:lpstr>Arm_Public_2024</vt:lpstr>
      <vt:lpstr>Optimization for CPU Inference (Chapter 4)</vt:lpstr>
      <vt:lpstr>Learning Outcomes</vt:lpstr>
      <vt:lpstr>Linear Quantization</vt:lpstr>
      <vt:lpstr>Data Formats on ARM </vt:lpstr>
      <vt:lpstr>Neural Network Pruning</vt:lpstr>
      <vt:lpstr>Implementation Optimization: Loop Reordering</vt:lpstr>
      <vt:lpstr>Implementation Optimization: Tiling</vt:lpstr>
      <vt:lpstr>Implementation Optimization: Loop Unrolling</vt:lpstr>
      <vt:lpstr>Multi-Core Parallel Programming on ARM</vt:lpstr>
      <vt:lpstr>Overview of Arm’s SIMD Capabilities</vt:lpstr>
      <vt:lpstr>I8MM: Accelerated Int8 Matrix Multiplication</vt:lpstr>
      <vt:lpstr>Scalable Vector Extension (SVE)</vt:lpstr>
      <vt:lpstr>Scalable Matrix Extension (SME)</vt:lpstr>
      <vt:lpstr>What We Have Covered So Far</vt:lpstr>
      <vt:lpstr>Bringing It All Together in KleidiAI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Andy Coulson</cp:lastModifiedBy>
  <cp:revision>229</cp:revision>
  <dcterms:created xsi:type="dcterms:W3CDTF">2024-11-20T09:48:17Z</dcterms:created>
  <dcterms:modified xsi:type="dcterms:W3CDTF">2025-03-28T14:02:25Z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